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6" r:id="rId15"/>
    <p:sldId id="277" r:id="rId16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3" autoAdjust="0"/>
  </p:normalViewPr>
  <p:slideViewPr>
    <p:cSldViewPr>
      <p:cViewPr varScale="1">
        <p:scale>
          <a:sx n="79" d="100"/>
          <a:sy n="79" d="100"/>
        </p:scale>
        <p:origin x="106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F911-30D3-4B6B-956A-90EE99B2F9C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93C62-5DED-4842-B491-04416258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8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93C62-5DED-4842-B491-04416258AE4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8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4655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165" dirty="0"/>
              <a:t> </a:t>
            </a:r>
            <a:r>
              <a:rPr dirty="0"/>
              <a:t>ЛЕНИНСКОГО</a:t>
            </a:r>
            <a:r>
              <a:rPr spc="-25" dirty="0"/>
              <a:t> </a:t>
            </a:r>
            <a:r>
              <a:rPr dirty="0"/>
              <a:t>МУНИЦИПАЛЬНОГО</a:t>
            </a:r>
            <a:r>
              <a:rPr spc="-30" dirty="0"/>
              <a:t> </a:t>
            </a:r>
            <a:r>
              <a:rPr spc="-10" dirty="0"/>
              <a:t>РАЙОНА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4655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165" dirty="0"/>
              <a:t> </a:t>
            </a:r>
            <a:r>
              <a:rPr dirty="0"/>
              <a:t>ЛЕНИНСКОГО</a:t>
            </a:r>
            <a:r>
              <a:rPr spc="-25" dirty="0"/>
              <a:t> </a:t>
            </a:r>
            <a:r>
              <a:rPr dirty="0"/>
              <a:t>МУНИЦИПАЛЬНОГО</a:t>
            </a:r>
            <a:r>
              <a:rPr spc="-30" dirty="0"/>
              <a:t> </a:t>
            </a:r>
            <a:r>
              <a:rPr spc="-10" dirty="0"/>
              <a:t>РАЙОНА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165" dirty="0"/>
              <a:t> </a:t>
            </a:r>
            <a:r>
              <a:rPr dirty="0"/>
              <a:t>ЛЕНИНСКОГО</a:t>
            </a:r>
            <a:r>
              <a:rPr spc="-25" dirty="0"/>
              <a:t> </a:t>
            </a:r>
            <a:r>
              <a:rPr dirty="0"/>
              <a:t>МУНИЦИПАЛЬНОГО</a:t>
            </a:r>
            <a:r>
              <a:rPr spc="-30" dirty="0"/>
              <a:t> </a:t>
            </a:r>
            <a:r>
              <a:rPr spc="-10" dirty="0"/>
              <a:t>РАЙОНА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165" dirty="0"/>
              <a:t> </a:t>
            </a:r>
            <a:r>
              <a:rPr dirty="0"/>
              <a:t>ЛЕНИНСКОГО</a:t>
            </a:r>
            <a:r>
              <a:rPr spc="-25" dirty="0"/>
              <a:t> </a:t>
            </a:r>
            <a:r>
              <a:rPr dirty="0"/>
              <a:t>МУНИЦИПАЛЬНОГО</a:t>
            </a:r>
            <a:r>
              <a:rPr spc="-30" dirty="0"/>
              <a:t> </a:t>
            </a:r>
            <a:r>
              <a:rPr spc="-10" dirty="0"/>
              <a:t>РАЙОНА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3395" y="158369"/>
            <a:ext cx="2153920" cy="727710"/>
          </a:xfrm>
          <a:custGeom>
            <a:avLst/>
            <a:gdLst/>
            <a:ahLst/>
            <a:cxnLst/>
            <a:rect l="l" t="t" r="r" b="b"/>
            <a:pathLst>
              <a:path w="2153920" h="727710">
                <a:moveTo>
                  <a:pt x="1953640" y="0"/>
                </a:moveTo>
                <a:lnTo>
                  <a:pt x="199771" y="0"/>
                </a:lnTo>
                <a:lnTo>
                  <a:pt x="153955" y="5274"/>
                </a:lnTo>
                <a:lnTo>
                  <a:pt x="111902" y="20299"/>
                </a:lnTo>
                <a:lnTo>
                  <a:pt x="74810" y="43877"/>
                </a:lnTo>
                <a:lnTo>
                  <a:pt x="43877" y="74810"/>
                </a:lnTo>
                <a:lnTo>
                  <a:pt x="20299" y="111902"/>
                </a:lnTo>
                <a:lnTo>
                  <a:pt x="5274" y="153955"/>
                </a:lnTo>
                <a:lnTo>
                  <a:pt x="0" y="199770"/>
                </a:lnTo>
                <a:lnTo>
                  <a:pt x="0" y="527684"/>
                </a:lnTo>
                <a:lnTo>
                  <a:pt x="5274" y="573507"/>
                </a:lnTo>
                <a:lnTo>
                  <a:pt x="20299" y="615578"/>
                </a:lnTo>
                <a:lnTo>
                  <a:pt x="43877" y="652695"/>
                </a:lnTo>
                <a:lnTo>
                  <a:pt x="74810" y="683655"/>
                </a:lnTo>
                <a:lnTo>
                  <a:pt x="111902" y="707258"/>
                </a:lnTo>
                <a:lnTo>
                  <a:pt x="153955" y="722301"/>
                </a:lnTo>
                <a:lnTo>
                  <a:pt x="199771" y="727582"/>
                </a:lnTo>
                <a:lnTo>
                  <a:pt x="1953640" y="727582"/>
                </a:lnTo>
                <a:lnTo>
                  <a:pt x="1999456" y="722301"/>
                </a:lnTo>
                <a:lnTo>
                  <a:pt x="2041509" y="707258"/>
                </a:lnTo>
                <a:lnTo>
                  <a:pt x="2078601" y="683655"/>
                </a:lnTo>
                <a:lnTo>
                  <a:pt x="2109534" y="652695"/>
                </a:lnTo>
                <a:lnTo>
                  <a:pt x="2133112" y="615578"/>
                </a:lnTo>
                <a:lnTo>
                  <a:pt x="2148137" y="573507"/>
                </a:lnTo>
                <a:lnTo>
                  <a:pt x="2153411" y="527684"/>
                </a:lnTo>
                <a:lnTo>
                  <a:pt x="2153411" y="199770"/>
                </a:lnTo>
                <a:lnTo>
                  <a:pt x="2148137" y="153955"/>
                </a:lnTo>
                <a:lnTo>
                  <a:pt x="2133112" y="111902"/>
                </a:lnTo>
                <a:lnTo>
                  <a:pt x="2109534" y="74810"/>
                </a:lnTo>
                <a:lnTo>
                  <a:pt x="2078601" y="43877"/>
                </a:lnTo>
                <a:lnTo>
                  <a:pt x="2041509" y="20299"/>
                </a:lnTo>
                <a:lnTo>
                  <a:pt x="1999456" y="5274"/>
                </a:lnTo>
                <a:lnTo>
                  <a:pt x="195364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165" dirty="0"/>
              <a:t> </a:t>
            </a:r>
            <a:r>
              <a:rPr dirty="0"/>
              <a:t>ЛЕНИНСКОГО</a:t>
            </a:r>
            <a:r>
              <a:rPr spc="-25" dirty="0"/>
              <a:t> </a:t>
            </a:r>
            <a:r>
              <a:rPr dirty="0"/>
              <a:t>МУНИЦИПАЛЬНОГО</a:t>
            </a:r>
            <a:r>
              <a:rPr spc="-30" dirty="0"/>
              <a:t> </a:t>
            </a:r>
            <a:r>
              <a:rPr spc="-10" dirty="0"/>
              <a:t>РАЙОНА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273" y="530097"/>
            <a:ext cx="654367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1797" y="1370203"/>
            <a:ext cx="4079875" cy="420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4655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4273" y="6602902"/>
            <a:ext cx="3844290" cy="15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ИНВЕСТИЦИОННЫЙ</a:t>
            </a:r>
            <a:r>
              <a:rPr spc="-35" dirty="0"/>
              <a:t> </a:t>
            </a:r>
            <a:r>
              <a:rPr dirty="0"/>
              <a:t>ПРОФИЛЬ</a:t>
            </a:r>
            <a:r>
              <a:rPr spc="165" dirty="0"/>
              <a:t> </a:t>
            </a:r>
            <a:r>
              <a:rPr dirty="0"/>
              <a:t>ЛЕНИНСКОГО</a:t>
            </a:r>
            <a:r>
              <a:rPr spc="-25" dirty="0"/>
              <a:t> </a:t>
            </a:r>
            <a:r>
              <a:rPr dirty="0"/>
              <a:t>МУНИЦИПАЛЬНОГО</a:t>
            </a:r>
            <a:r>
              <a:rPr spc="-30" dirty="0"/>
              <a:t> </a:t>
            </a:r>
            <a:r>
              <a:rPr spc="-10" dirty="0"/>
              <a:t>РАЙОНА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37521" y="6604121"/>
            <a:ext cx="2019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qD3IbgKu-rfjfw" TargetMode="External"/><Relationship Id="rId7" Type="http://schemas.openxmlformats.org/officeDocument/2006/relationships/image" Target="../media/image54.png"/><Relationship Id="rId2" Type="http://schemas.openxmlformats.org/officeDocument/2006/relationships/hyperlink" Target="https://myskiadmi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Мыски, въездной знак, Кемеровская область - Кузбасс, Мыск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05632"/>
            <a:ext cx="7391400" cy="4590368"/>
          </a:xfrm>
          <a:prstGeom prst="rect">
            <a:avLst/>
          </a:prstGeom>
          <a:noFill/>
        </p:spPr>
      </p:pic>
      <p:pic>
        <p:nvPicPr>
          <p:cNvPr id="15" name="Picture 24" descr="Герб Кемеровской области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3" y="0"/>
            <a:ext cx="981307" cy="1219199"/>
          </a:xfrm>
          <a:prstGeom prst="rect">
            <a:avLst/>
          </a:prstGeom>
          <a:noFill/>
        </p:spPr>
      </p:pic>
      <p:pic>
        <p:nvPicPr>
          <p:cNvPr id="17" name="Picture 32" descr="Фотография на тему Герб города Мыски. Кемеровская обла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648" y="126380"/>
            <a:ext cx="866117" cy="10928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14400" y="286433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ИНВЕСТИЦИОННЫЙ ПРОФИЛЬ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МЫСКОВСКОГО ГОРОДСКОГО ОКРУГА</a:t>
            </a:r>
            <a:endParaRPr lang="x-non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79963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</a:p>
        </p:txBody>
      </p:sp>
      <p:sp>
        <p:nvSpPr>
          <p:cNvPr id="12" name="object 12"/>
          <p:cNvSpPr/>
          <p:nvPr/>
        </p:nvSpPr>
        <p:spPr>
          <a:xfrm>
            <a:off x="627011" y="163576"/>
            <a:ext cx="665480" cy="274320"/>
          </a:xfrm>
          <a:custGeom>
            <a:avLst/>
            <a:gdLst/>
            <a:ahLst/>
            <a:cxnLst/>
            <a:rect l="l" t="t" r="r" b="b"/>
            <a:pathLst>
              <a:path w="665480" h="274320">
                <a:moveTo>
                  <a:pt x="528193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528193" y="273938"/>
                </a:lnTo>
                <a:lnTo>
                  <a:pt x="571471" y="266955"/>
                </a:lnTo>
                <a:lnTo>
                  <a:pt x="609050" y="247510"/>
                </a:lnTo>
                <a:lnTo>
                  <a:pt x="638680" y="217867"/>
                </a:lnTo>
                <a:lnTo>
                  <a:pt x="658109" y="180288"/>
                </a:lnTo>
                <a:lnTo>
                  <a:pt x="665086" y="137032"/>
                </a:lnTo>
                <a:lnTo>
                  <a:pt x="658109" y="93715"/>
                </a:lnTo>
                <a:lnTo>
                  <a:pt x="638680" y="56098"/>
                </a:lnTo>
                <a:lnTo>
                  <a:pt x="609050" y="26436"/>
                </a:lnTo>
                <a:lnTo>
                  <a:pt x="571471" y="6984"/>
                </a:lnTo>
                <a:lnTo>
                  <a:pt x="528193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2406" y="223773"/>
            <a:ext cx="375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туризм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10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1265894" y="1095110"/>
            <a:ext cx="242098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СКУЛЬПТУРА ЛОСЕЙ</a:t>
            </a:r>
            <a:endParaRPr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1778" y="1077415"/>
            <a:ext cx="3966022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ИКОНЫ БОЖИЕЙ МАТЕРИ ОДИГИТРИЯ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3722" y="3675295"/>
            <a:ext cx="3535452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ВОИНСКОЙ СЛАВЫ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4972" y="3680822"/>
            <a:ext cx="273918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ПЕТРА И ФЕВРОНИИ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" descr="https://dynamic-media-cdn.tripadvisor.com/media/photo-o/0d/7c/bf/65/caption.jpg?w=400&amp;h=300&amp;s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dgfi96202bcqs.cloudfront.net/422b5cdb-c7bf-4d21-adba-9782dd89514b.jpg?17368289425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2" y="1291959"/>
            <a:ext cx="3567202" cy="2383336"/>
          </a:xfrm>
          <a:prstGeom prst="roundRect">
            <a:avLst>
              <a:gd name="adj" fmla="val 358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get-altay/225456/2a0000015ef528062beef5becc27e50aa66a/XX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8" r="788" b="13412"/>
          <a:stretch/>
        </p:blipFill>
        <p:spPr bwMode="auto">
          <a:xfrm>
            <a:off x="5513680" y="1295400"/>
            <a:ext cx="3239292" cy="238333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42" name="Picture 18" descr="https://live.staticflickr.com/65535/52231721810_09db010744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2" y="3874307"/>
            <a:ext cx="3567202" cy="238921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3807" y="3909484"/>
            <a:ext cx="2421965" cy="256751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491" y="143383"/>
            <a:ext cx="72902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  <p:sp>
        <p:nvSpPr>
          <p:cNvPr id="3" name="object 3"/>
          <p:cNvSpPr/>
          <p:nvPr/>
        </p:nvSpPr>
        <p:spPr>
          <a:xfrm>
            <a:off x="627011" y="163576"/>
            <a:ext cx="665480" cy="274320"/>
          </a:xfrm>
          <a:custGeom>
            <a:avLst/>
            <a:gdLst/>
            <a:ahLst/>
            <a:cxnLst/>
            <a:rect l="l" t="t" r="r" b="b"/>
            <a:pathLst>
              <a:path w="665480" h="274320">
                <a:moveTo>
                  <a:pt x="528193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528193" y="273938"/>
                </a:lnTo>
                <a:lnTo>
                  <a:pt x="571471" y="266955"/>
                </a:lnTo>
                <a:lnTo>
                  <a:pt x="609050" y="247510"/>
                </a:lnTo>
                <a:lnTo>
                  <a:pt x="638680" y="217867"/>
                </a:lnTo>
                <a:lnTo>
                  <a:pt x="658109" y="180288"/>
                </a:lnTo>
                <a:lnTo>
                  <a:pt x="665086" y="137032"/>
                </a:lnTo>
                <a:lnTo>
                  <a:pt x="658109" y="93715"/>
                </a:lnTo>
                <a:lnTo>
                  <a:pt x="638680" y="56098"/>
                </a:lnTo>
                <a:lnTo>
                  <a:pt x="609050" y="26436"/>
                </a:lnTo>
                <a:lnTo>
                  <a:pt x="571471" y="6984"/>
                </a:lnTo>
                <a:lnTo>
                  <a:pt x="528193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06" y="223773"/>
            <a:ext cx="375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туризм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11</a:t>
            </a:fld>
            <a:endParaRPr spc="-25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011" y="990600"/>
            <a:ext cx="3959765" cy="2642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/>
          <a:srcRect l="920" t="2218"/>
          <a:stretch/>
        </p:blipFill>
        <p:spPr>
          <a:xfrm>
            <a:off x="4876800" y="989315"/>
            <a:ext cx="3725988" cy="2643951"/>
          </a:xfrm>
          <a:prstGeom prst="rect">
            <a:avLst/>
          </a:prstGeom>
        </p:spPr>
      </p:pic>
      <p:pic>
        <p:nvPicPr>
          <p:cNvPr id="2052" name="Picture 4" descr="http://myskimuzey.ru/wp-content/uploads/2021/07/P9265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1" y="3764039"/>
            <a:ext cx="3959765" cy="27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t="24721" r="324" b="17190"/>
          <a:stretch/>
        </p:blipFill>
        <p:spPr>
          <a:xfrm>
            <a:off x="4852576" y="3904857"/>
            <a:ext cx="3717967" cy="2685837"/>
          </a:xfrm>
          <a:prstGeom prst="rect">
            <a:avLst/>
          </a:prstGeom>
        </p:spPr>
      </p:pic>
      <p:sp>
        <p:nvSpPr>
          <p:cNvPr id="10" name="object 14"/>
          <p:cNvSpPr txBox="1"/>
          <p:nvPr/>
        </p:nvSpPr>
        <p:spPr>
          <a:xfrm>
            <a:off x="1125499" y="3633266"/>
            <a:ext cx="294875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СКВЕР «СКАЗКИ ШАПКАЯ»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1125498" y="798441"/>
            <a:ext cx="294875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«ВОКЗАЛЬНЫЙ»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249372" y="792466"/>
            <a:ext cx="294875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«ШКОЛЬНЫЙ»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5265415" y="3670637"/>
            <a:ext cx="294875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АЛЛЕЯ им. А. ВОРОНИНА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491" y="153993"/>
            <a:ext cx="7162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  <p:sp>
        <p:nvSpPr>
          <p:cNvPr id="3" name="object 3"/>
          <p:cNvSpPr/>
          <p:nvPr/>
        </p:nvSpPr>
        <p:spPr>
          <a:xfrm>
            <a:off x="627011" y="163576"/>
            <a:ext cx="665480" cy="274320"/>
          </a:xfrm>
          <a:custGeom>
            <a:avLst/>
            <a:gdLst/>
            <a:ahLst/>
            <a:cxnLst/>
            <a:rect l="l" t="t" r="r" b="b"/>
            <a:pathLst>
              <a:path w="665480" h="274320">
                <a:moveTo>
                  <a:pt x="528193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528193" y="273938"/>
                </a:lnTo>
                <a:lnTo>
                  <a:pt x="571471" y="266955"/>
                </a:lnTo>
                <a:lnTo>
                  <a:pt x="609050" y="247510"/>
                </a:lnTo>
                <a:lnTo>
                  <a:pt x="638680" y="217867"/>
                </a:lnTo>
                <a:lnTo>
                  <a:pt x="658109" y="180288"/>
                </a:lnTo>
                <a:lnTo>
                  <a:pt x="665086" y="137032"/>
                </a:lnTo>
                <a:lnTo>
                  <a:pt x="658109" y="93715"/>
                </a:lnTo>
                <a:lnTo>
                  <a:pt x="638680" y="56098"/>
                </a:lnTo>
                <a:lnTo>
                  <a:pt x="609050" y="26436"/>
                </a:lnTo>
                <a:lnTo>
                  <a:pt x="571471" y="6984"/>
                </a:lnTo>
                <a:lnTo>
                  <a:pt x="528193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06" y="223773"/>
            <a:ext cx="3752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туризм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12</a:t>
            </a:fld>
            <a:endParaRPr spc="-25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752" y="762000"/>
            <a:ext cx="4267200" cy="26738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/>
          <a:srcRect l="7096"/>
          <a:stretch/>
        </p:blipFill>
        <p:spPr>
          <a:xfrm>
            <a:off x="5024262" y="762000"/>
            <a:ext cx="4424538" cy="2667000"/>
          </a:xfrm>
          <a:prstGeom prst="rect">
            <a:avLst/>
          </a:prstGeom>
        </p:spPr>
      </p:pic>
      <p:pic>
        <p:nvPicPr>
          <p:cNvPr id="3078" name="Picture 6" descr="https://af.attachmail.ru/cgi-bin/readmsg/1662614069_Rodnik.jpg?x-email=ekonom_myski@mail.ru&amp;rid=254939337732262435941912715088360752289&amp;&amp;id=17368379030897013193%3B0%3B1&amp;project=cloud&amp;x-email=ekonom_myski%40mai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2" y="369942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f.attachmail.ru/cgi-bin/readmsg/19260356_17217.jpg?x-email=ekonom_myski@mail.ru&amp;rid=1189764092345618078319961727462622345671&amp;&amp;id=17368380020440346443%3B0%3B1&amp;project=cloud&amp;x-email=ekonom_myski%40mail.r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1800" b="9206"/>
          <a:stretch/>
        </p:blipFill>
        <p:spPr bwMode="auto">
          <a:xfrm>
            <a:off x="5024263" y="3788320"/>
            <a:ext cx="4424538" cy="27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4"/>
          <p:cNvSpPr txBox="1"/>
          <p:nvPr/>
        </p:nvSpPr>
        <p:spPr>
          <a:xfrm>
            <a:off x="950048" y="3496651"/>
            <a:ext cx="294875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РОДНИК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«ЭНЕ ТАГ»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4"/>
          <p:cNvSpPr txBox="1"/>
          <p:nvPr/>
        </p:nvSpPr>
        <p:spPr>
          <a:xfrm>
            <a:off x="1057973" y="544051"/>
            <a:ext cx="294875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ДК и. ГОРЬКОГО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257800" y="566277"/>
            <a:ext cx="388620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ЦЕНТР КУЛЬТУРЫ Г. МЫСКИ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976637" y="3560624"/>
            <a:ext cx="4396557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ДУХОВНЫЙ ЦЕНТР ШОРСКОЙ КУЛЬТУРЫ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«ЭНЕ ТАГ»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1" y="4693792"/>
            <a:ext cx="5050790" cy="630555"/>
          </a:xfrm>
          <a:custGeom>
            <a:avLst/>
            <a:gdLst/>
            <a:ahLst/>
            <a:cxnLst/>
            <a:rect l="l" t="t" r="r" b="b"/>
            <a:pathLst>
              <a:path w="5050790" h="630554">
                <a:moveTo>
                  <a:pt x="4785855" y="0"/>
                </a:moveTo>
                <a:lnTo>
                  <a:pt x="264617" y="0"/>
                </a:lnTo>
                <a:lnTo>
                  <a:pt x="217053" y="4263"/>
                </a:lnTo>
                <a:lnTo>
                  <a:pt x="172285" y="16557"/>
                </a:lnTo>
                <a:lnTo>
                  <a:pt x="131062" y="36133"/>
                </a:lnTo>
                <a:lnTo>
                  <a:pt x="94129" y="62244"/>
                </a:lnTo>
                <a:lnTo>
                  <a:pt x="62236" y="94143"/>
                </a:lnTo>
                <a:lnTo>
                  <a:pt x="36129" y="131082"/>
                </a:lnTo>
                <a:lnTo>
                  <a:pt x="16555" y="172314"/>
                </a:lnTo>
                <a:lnTo>
                  <a:pt x="4263" y="217092"/>
                </a:lnTo>
                <a:lnTo>
                  <a:pt x="0" y="264667"/>
                </a:lnTo>
                <a:lnTo>
                  <a:pt x="0" y="365378"/>
                </a:lnTo>
                <a:lnTo>
                  <a:pt x="4263" y="412954"/>
                </a:lnTo>
                <a:lnTo>
                  <a:pt x="16555" y="457732"/>
                </a:lnTo>
                <a:lnTo>
                  <a:pt x="36129" y="498964"/>
                </a:lnTo>
                <a:lnTo>
                  <a:pt x="62236" y="535903"/>
                </a:lnTo>
                <a:lnTo>
                  <a:pt x="94129" y="567802"/>
                </a:lnTo>
                <a:lnTo>
                  <a:pt x="131062" y="593913"/>
                </a:lnTo>
                <a:lnTo>
                  <a:pt x="172285" y="613489"/>
                </a:lnTo>
                <a:lnTo>
                  <a:pt x="217053" y="625783"/>
                </a:lnTo>
                <a:lnTo>
                  <a:pt x="264617" y="630046"/>
                </a:lnTo>
                <a:lnTo>
                  <a:pt x="4785855" y="630046"/>
                </a:lnTo>
                <a:lnTo>
                  <a:pt x="4833430" y="625783"/>
                </a:lnTo>
                <a:lnTo>
                  <a:pt x="4878208" y="613489"/>
                </a:lnTo>
                <a:lnTo>
                  <a:pt x="4919440" y="593913"/>
                </a:lnTo>
                <a:lnTo>
                  <a:pt x="4956379" y="567802"/>
                </a:lnTo>
                <a:lnTo>
                  <a:pt x="4988278" y="535903"/>
                </a:lnTo>
                <a:lnTo>
                  <a:pt x="5014389" y="498964"/>
                </a:lnTo>
                <a:lnTo>
                  <a:pt x="5033965" y="457732"/>
                </a:lnTo>
                <a:lnTo>
                  <a:pt x="5046259" y="412954"/>
                </a:lnTo>
                <a:lnTo>
                  <a:pt x="5050523" y="365378"/>
                </a:lnTo>
                <a:lnTo>
                  <a:pt x="5050523" y="264667"/>
                </a:lnTo>
                <a:lnTo>
                  <a:pt x="5046259" y="217092"/>
                </a:lnTo>
                <a:lnTo>
                  <a:pt x="5033965" y="172314"/>
                </a:lnTo>
                <a:lnTo>
                  <a:pt x="5014389" y="131082"/>
                </a:lnTo>
                <a:lnTo>
                  <a:pt x="4988278" y="94143"/>
                </a:lnTo>
                <a:lnTo>
                  <a:pt x="4956379" y="62244"/>
                </a:lnTo>
                <a:lnTo>
                  <a:pt x="4919440" y="36133"/>
                </a:lnTo>
                <a:lnTo>
                  <a:pt x="4878208" y="16557"/>
                </a:lnTo>
                <a:lnTo>
                  <a:pt x="4833430" y="4263"/>
                </a:lnTo>
                <a:lnTo>
                  <a:pt x="4785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3576" y="3214178"/>
            <a:ext cx="4279024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7195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Ознакомиться</a:t>
            </a:r>
            <a:r>
              <a:rPr sz="1400" b="1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с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подробной</a:t>
            </a:r>
            <a:r>
              <a:rPr sz="1400" b="1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информацией</a:t>
            </a:r>
            <a:r>
              <a:rPr sz="1400" b="1" spc="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площадках,</a:t>
            </a:r>
            <a:r>
              <a:rPr sz="1400" b="1" spc="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точках</a:t>
            </a:r>
            <a:r>
              <a:rPr sz="14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подключения,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ресурсных</a:t>
            </a:r>
            <a:r>
              <a:rPr sz="14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мощностях,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транспортной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и</a:t>
            </a:r>
            <a:r>
              <a:rPr sz="1400" b="1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инженерной 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инфраструктуре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можно</a:t>
            </a:r>
            <a:endParaRPr sz="1400" b="1" dirty="0">
              <a:solidFill>
                <a:srgbClr val="0033CC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400" b="1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сайте</a:t>
            </a:r>
            <a:r>
              <a:rPr sz="1400" b="1" spc="2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0033CC"/>
                </a:solidFill>
                <a:latin typeface="Arial"/>
                <a:cs typeface="Arial"/>
              </a:rPr>
              <a:t>администрации</a:t>
            </a:r>
            <a:r>
              <a:rPr sz="1400" b="1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latin typeface="Arial"/>
                <a:cs typeface="Arial"/>
              </a:rPr>
              <a:t>Мысковского городского округа</a:t>
            </a:r>
            <a:endParaRPr sz="1400" b="1" dirty="0">
              <a:solidFill>
                <a:srgbClr val="0033CC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en-US" sz="1400" b="1" u="sng" spc="-10" dirty="0" smtClean="0">
                <a:solidFill>
                  <a:srgbClr val="0033CC"/>
                </a:solidFill>
                <a:latin typeface="Arial"/>
                <a:cs typeface="Arial"/>
                <a:hlinkClick r:id="rId2"/>
              </a:rPr>
              <a:t>https://myskiadmin.ru</a:t>
            </a:r>
            <a:r>
              <a:rPr lang="ru-RU" sz="1400" b="1" u="sng" spc="-10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endParaRPr sz="1400" b="1" u="sng" dirty="0"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011" y="5496940"/>
            <a:ext cx="5050790" cy="630555"/>
          </a:xfrm>
          <a:custGeom>
            <a:avLst/>
            <a:gdLst/>
            <a:ahLst/>
            <a:cxnLst/>
            <a:rect l="l" t="t" r="r" b="b"/>
            <a:pathLst>
              <a:path w="5050790" h="630554">
                <a:moveTo>
                  <a:pt x="4785855" y="0"/>
                </a:moveTo>
                <a:lnTo>
                  <a:pt x="264617" y="0"/>
                </a:lnTo>
                <a:lnTo>
                  <a:pt x="217053" y="4264"/>
                </a:lnTo>
                <a:lnTo>
                  <a:pt x="172285" y="16558"/>
                </a:lnTo>
                <a:lnTo>
                  <a:pt x="131062" y="36135"/>
                </a:lnTo>
                <a:lnTo>
                  <a:pt x="94129" y="62246"/>
                </a:lnTo>
                <a:lnTo>
                  <a:pt x="62236" y="94144"/>
                </a:lnTo>
                <a:lnTo>
                  <a:pt x="36129" y="131080"/>
                </a:lnTo>
                <a:lnTo>
                  <a:pt x="16555" y="172307"/>
                </a:lnTo>
                <a:lnTo>
                  <a:pt x="4263" y="217077"/>
                </a:lnTo>
                <a:lnTo>
                  <a:pt x="0" y="264642"/>
                </a:lnTo>
                <a:lnTo>
                  <a:pt x="0" y="365404"/>
                </a:lnTo>
                <a:lnTo>
                  <a:pt x="4263" y="412971"/>
                </a:lnTo>
                <a:lnTo>
                  <a:pt x="16555" y="457740"/>
                </a:lnTo>
                <a:lnTo>
                  <a:pt x="36129" y="498965"/>
                </a:lnTo>
                <a:lnTo>
                  <a:pt x="62236" y="535897"/>
                </a:lnTo>
                <a:lnTo>
                  <a:pt x="94129" y="567789"/>
                </a:lnTo>
                <a:lnTo>
                  <a:pt x="131062" y="593895"/>
                </a:lnTo>
                <a:lnTo>
                  <a:pt x="172285" y="613467"/>
                </a:lnTo>
                <a:lnTo>
                  <a:pt x="217053" y="625758"/>
                </a:lnTo>
                <a:lnTo>
                  <a:pt x="264617" y="630021"/>
                </a:lnTo>
                <a:lnTo>
                  <a:pt x="4785855" y="630021"/>
                </a:lnTo>
                <a:lnTo>
                  <a:pt x="4833430" y="625758"/>
                </a:lnTo>
                <a:lnTo>
                  <a:pt x="4878208" y="613467"/>
                </a:lnTo>
                <a:lnTo>
                  <a:pt x="4919440" y="593895"/>
                </a:lnTo>
                <a:lnTo>
                  <a:pt x="4956379" y="567789"/>
                </a:lnTo>
                <a:lnTo>
                  <a:pt x="4988278" y="535897"/>
                </a:lnTo>
                <a:lnTo>
                  <a:pt x="5014389" y="498965"/>
                </a:lnTo>
                <a:lnTo>
                  <a:pt x="5033965" y="457740"/>
                </a:lnTo>
                <a:lnTo>
                  <a:pt x="5046259" y="412971"/>
                </a:lnTo>
                <a:lnTo>
                  <a:pt x="5050523" y="365404"/>
                </a:lnTo>
                <a:lnTo>
                  <a:pt x="5050523" y="264642"/>
                </a:lnTo>
                <a:lnTo>
                  <a:pt x="5046259" y="217077"/>
                </a:lnTo>
                <a:lnTo>
                  <a:pt x="5033965" y="172307"/>
                </a:lnTo>
                <a:lnTo>
                  <a:pt x="5014389" y="131080"/>
                </a:lnTo>
                <a:lnTo>
                  <a:pt x="4988278" y="94144"/>
                </a:lnTo>
                <a:lnTo>
                  <a:pt x="4956379" y="62246"/>
                </a:lnTo>
                <a:lnTo>
                  <a:pt x="4919440" y="36135"/>
                </a:lnTo>
                <a:lnTo>
                  <a:pt x="4878208" y="16558"/>
                </a:lnTo>
                <a:lnTo>
                  <a:pt x="4833430" y="4264"/>
                </a:lnTo>
                <a:lnTo>
                  <a:pt x="478585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0807" y="5102596"/>
            <a:ext cx="4023488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6559F"/>
                </a:solidFill>
                <a:latin typeface="Arial"/>
                <a:cs typeface="Arial"/>
              </a:rPr>
              <a:t>Ознакомиться</a:t>
            </a:r>
            <a:r>
              <a:rPr sz="1400" b="1" spc="-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559F"/>
                </a:solidFill>
                <a:latin typeface="Arial"/>
                <a:cs typeface="Arial"/>
              </a:rPr>
              <a:t>с</a:t>
            </a:r>
            <a:r>
              <a:rPr sz="14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559F"/>
                </a:solidFill>
                <a:latin typeface="Arial"/>
                <a:cs typeface="Arial"/>
              </a:rPr>
              <a:t>реестром</a:t>
            </a:r>
            <a:r>
              <a:rPr sz="1400" b="1" spc="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6559F"/>
                </a:solidFill>
                <a:latin typeface="Arial"/>
                <a:cs typeface="Arial"/>
              </a:rPr>
              <a:t>муниципального</a:t>
            </a:r>
            <a:r>
              <a:rPr sz="1400" b="1" spc="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559F"/>
                </a:solidFill>
                <a:latin typeface="Arial"/>
                <a:cs typeface="Arial"/>
              </a:rPr>
              <a:t>имущества</a:t>
            </a:r>
            <a:r>
              <a:rPr sz="1400" b="1" spc="-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559F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559F"/>
                </a:solidFill>
                <a:latin typeface="Arial"/>
                <a:cs typeface="Arial"/>
              </a:rPr>
              <a:t>районе</a:t>
            </a:r>
            <a:r>
              <a:rPr sz="1400" b="1" spc="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559F"/>
                </a:solidFill>
                <a:latin typeface="Arial"/>
                <a:cs typeface="Arial"/>
              </a:rPr>
              <a:t>можно</a:t>
            </a:r>
            <a:r>
              <a:rPr sz="1400" b="1" spc="21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6559F"/>
                </a:solidFill>
                <a:latin typeface="Arial"/>
                <a:cs typeface="Arial"/>
              </a:rPr>
              <a:t>на</a:t>
            </a:r>
            <a:r>
              <a:rPr sz="1400" b="1" spc="1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46559F"/>
                </a:solidFill>
                <a:latin typeface="Arial"/>
                <a:cs typeface="Arial"/>
              </a:rPr>
              <a:t>сайте</a:t>
            </a:r>
            <a:r>
              <a:rPr sz="14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1400" b="1" spc="-10" dirty="0" smtClean="0">
                <a:solidFill>
                  <a:srgbClr val="46559F"/>
                </a:solidFill>
                <a:latin typeface="Arial"/>
                <a:cs typeface="Arial"/>
              </a:rPr>
              <a:t>Комитета по </a:t>
            </a:r>
            <a:r>
              <a:rPr lang="ru-RU" sz="1400" b="1" spc="-10" dirty="0" smtClean="0">
                <a:solidFill>
                  <a:srgbClr val="0033CC"/>
                </a:solidFill>
                <a:latin typeface="Arial"/>
                <a:cs typeface="Arial"/>
              </a:rPr>
              <a:t>управлению</a:t>
            </a:r>
            <a:r>
              <a:rPr lang="ru-RU" sz="1400" b="1" spc="-10" dirty="0" smtClean="0">
                <a:solidFill>
                  <a:srgbClr val="46559F"/>
                </a:solidFill>
                <a:latin typeface="Arial"/>
                <a:cs typeface="Arial"/>
              </a:rPr>
              <a:t> муниципальным имуществом Мысковского городского округа    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b="1" spc="-10" dirty="0" smtClean="0">
                <a:solidFill>
                  <a:srgbClr val="46559F"/>
                </a:solidFill>
                <a:latin typeface="Arial"/>
                <a:cs typeface="Arial"/>
                <a:hlinkClick r:id="rId3"/>
              </a:rPr>
              <a:t>https://disk.yandex.ru/i/qD3IbgKu-rfjfw</a:t>
            </a:r>
            <a:r>
              <a:rPr lang="ru-RU" sz="1400" b="1" spc="-10" dirty="0" smtClean="0">
                <a:solidFill>
                  <a:srgbClr val="46559F"/>
                </a:solidFill>
                <a:latin typeface="Arial"/>
                <a:cs typeface="Arial"/>
              </a:rPr>
              <a:t>  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95645" y="1401572"/>
            <a:ext cx="3992245" cy="4906645"/>
            <a:chOff x="5795645" y="1401572"/>
            <a:chExt cx="3992245" cy="4906645"/>
          </a:xfrm>
        </p:grpSpPr>
        <p:sp>
          <p:nvSpPr>
            <p:cNvPr id="10" name="object 10"/>
            <p:cNvSpPr/>
            <p:nvPr/>
          </p:nvSpPr>
          <p:spPr>
            <a:xfrm>
              <a:off x="5795645" y="1401572"/>
              <a:ext cx="3992245" cy="4906645"/>
            </a:xfrm>
            <a:custGeom>
              <a:avLst/>
              <a:gdLst/>
              <a:ahLst/>
              <a:cxnLst/>
              <a:rect l="l" t="t" r="r" b="b"/>
              <a:pathLst>
                <a:path w="3992245" h="4906645">
                  <a:moveTo>
                    <a:pt x="3710685" y="0"/>
                  </a:moveTo>
                  <a:lnTo>
                    <a:pt x="281304" y="0"/>
                  </a:lnTo>
                  <a:lnTo>
                    <a:pt x="235685" y="3679"/>
                  </a:lnTo>
                  <a:lnTo>
                    <a:pt x="192406" y="14331"/>
                  </a:lnTo>
                  <a:lnTo>
                    <a:pt x="152046" y="31378"/>
                  </a:lnTo>
                  <a:lnTo>
                    <a:pt x="115186" y="54242"/>
                  </a:lnTo>
                  <a:lnTo>
                    <a:pt x="82407" y="82343"/>
                  </a:lnTo>
                  <a:lnTo>
                    <a:pt x="54286" y="115104"/>
                  </a:lnTo>
                  <a:lnTo>
                    <a:pt x="31406" y="151946"/>
                  </a:lnTo>
                  <a:lnTo>
                    <a:pt x="14344" y="192292"/>
                  </a:lnTo>
                  <a:lnTo>
                    <a:pt x="3682" y="235562"/>
                  </a:lnTo>
                  <a:lnTo>
                    <a:pt x="0" y="281177"/>
                  </a:lnTo>
                  <a:lnTo>
                    <a:pt x="0" y="4625022"/>
                  </a:lnTo>
                  <a:lnTo>
                    <a:pt x="3682" y="4670639"/>
                  </a:lnTo>
                  <a:lnTo>
                    <a:pt x="14344" y="4713913"/>
                  </a:lnTo>
                  <a:lnTo>
                    <a:pt x="31406" y="4754264"/>
                  </a:lnTo>
                  <a:lnTo>
                    <a:pt x="54286" y="4791113"/>
                  </a:lnTo>
                  <a:lnTo>
                    <a:pt x="82407" y="4823882"/>
                  </a:lnTo>
                  <a:lnTo>
                    <a:pt x="115186" y="4851991"/>
                  </a:lnTo>
                  <a:lnTo>
                    <a:pt x="152046" y="4874861"/>
                  </a:lnTo>
                  <a:lnTo>
                    <a:pt x="192406" y="4891914"/>
                  </a:lnTo>
                  <a:lnTo>
                    <a:pt x="235685" y="4902570"/>
                  </a:lnTo>
                  <a:lnTo>
                    <a:pt x="281304" y="4906251"/>
                  </a:lnTo>
                  <a:lnTo>
                    <a:pt x="3710685" y="4906251"/>
                  </a:lnTo>
                  <a:lnTo>
                    <a:pt x="3756305" y="4902570"/>
                  </a:lnTo>
                  <a:lnTo>
                    <a:pt x="3799584" y="4891914"/>
                  </a:lnTo>
                  <a:lnTo>
                    <a:pt x="3839944" y="4874861"/>
                  </a:lnTo>
                  <a:lnTo>
                    <a:pt x="3876804" y="4851991"/>
                  </a:lnTo>
                  <a:lnTo>
                    <a:pt x="3909583" y="4823882"/>
                  </a:lnTo>
                  <a:lnTo>
                    <a:pt x="3937704" y="4791113"/>
                  </a:lnTo>
                  <a:lnTo>
                    <a:pt x="3960584" y="4754264"/>
                  </a:lnTo>
                  <a:lnTo>
                    <a:pt x="3977646" y="4713913"/>
                  </a:lnTo>
                  <a:lnTo>
                    <a:pt x="3988308" y="4670639"/>
                  </a:lnTo>
                  <a:lnTo>
                    <a:pt x="3991990" y="4625022"/>
                  </a:lnTo>
                  <a:lnTo>
                    <a:pt x="3991990" y="281177"/>
                  </a:lnTo>
                  <a:lnTo>
                    <a:pt x="3988308" y="235562"/>
                  </a:lnTo>
                  <a:lnTo>
                    <a:pt x="3977646" y="192292"/>
                  </a:lnTo>
                  <a:lnTo>
                    <a:pt x="3960584" y="151946"/>
                  </a:lnTo>
                  <a:lnTo>
                    <a:pt x="3937704" y="115104"/>
                  </a:lnTo>
                  <a:lnTo>
                    <a:pt x="3909583" y="82343"/>
                  </a:lnTo>
                  <a:lnTo>
                    <a:pt x="3876804" y="54242"/>
                  </a:lnTo>
                  <a:lnTo>
                    <a:pt x="3839944" y="31378"/>
                  </a:lnTo>
                  <a:lnTo>
                    <a:pt x="3799584" y="14331"/>
                  </a:lnTo>
                  <a:lnTo>
                    <a:pt x="3756305" y="3679"/>
                  </a:lnTo>
                  <a:lnTo>
                    <a:pt x="371068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5645" y="1402969"/>
              <a:ext cx="3991990" cy="415264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90232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</a:t>
            </a:r>
            <a:r>
              <a:rPr sz="18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ПЛОЩАДКИ</a:t>
            </a:r>
          </a:p>
        </p:txBody>
      </p:sp>
      <p:sp>
        <p:nvSpPr>
          <p:cNvPr id="13" name="object 13"/>
          <p:cNvSpPr/>
          <p:nvPr/>
        </p:nvSpPr>
        <p:spPr>
          <a:xfrm>
            <a:off x="627011" y="163576"/>
            <a:ext cx="2320925" cy="274320"/>
          </a:xfrm>
          <a:custGeom>
            <a:avLst/>
            <a:gdLst/>
            <a:ahLst/>
            <a:cxnLst/>
            <a:rect l="l" t="t" r="r" b="b"/>
            <a:pathLst>
              <a:path w="2320925" h="274320">
                <a:moveTo>
                  <a:pt x="2184006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2184006" y="273938"/>
                </a:lnTo>
                <a:lnTo>
                  <a:pt x="2227310" y="266955"/>
                </a:lnTo>
                <a:lnTo>
                  <a:pt x="2264896" y="247510"/>
                </a:lnTo>
                <a:lnTo>
                  <a:pt x="2294520" y="217867"/>
                </a:lnTo>
                <a:lnTo>
                  <a:pt x="2313940" y="180288"/>
                </a:lnTo>
                <a:lnTo>
                  <a:pt x="2320912" y="137032"/>
                </a:lnTo>
                <a:lnTo>
                  <a:pt x="2313940" y="93715"/>
                </a:lnTo>
                <a:lnTo>
                  <a:pt x="2294520" y="56098"/>
                </a:lnTo>
                <a:lnTo>
                  <a:pt x="2264896" y="26436"/>
                </a:lnTo>
                <a:lnTo>
                  <a:pt x="2227310" y="6984"/>
                </a:lnTo>
                <a:lnTo>
                  <a:pt x="218400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2406" y="223773"/>
            <a:ext cx="203771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свободные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инвестиционные</a:t>
            </a:r>
            <a:r>
              <a:rPr sz="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площадки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0661" y="1395222"/>
            <a:ext cx="5058410" cy="1266825"/>
            <a:chOff x="620661" y="1395222"/>
            <a:chExt cx="5058410" cy="1266825"/>
          </a:xfrm>
        </p:grpSpPr>
        <p:sp>
          <p:nvSpPr>
            <p:cNvPr id="16" name="object 16"/>
            <p:cNvSpPr/>
            <p:nvPr/>
          </p:nvSpPr>
          <p:spPr>
            <a:xfrm>
              <a:off x="627011" y="1401572"/>
              <a:ext cx="5045710" cy="1254125"/>
            </a:xfrm>
            <a:custGeom>
              <a:avLst/>
              <a:gdLst/>
              <a:ahLst/>
              <a:cxnLst/>
              <a:rect l="l" t="t" r="r" b="b"/>
              <a:pathLst>
                <a:path w="5045710" h="1254125">
                  <a:moveTo>
                    <a:pt x="4762106" y="0"/>
                  </a:moveTo>
                  <a:lnTo>
                    <a:pt x="283019" y="0"/>
                  </a:lnTo>
                  <a:lnTo>
                    <a:pt x="237111" y="3705"/>
                  </a:lnTo>
                  <a:lnTo>
                    <a:pt x="193561" y="14431"/>
                  </a:lnTo>
                  <a:lnTo>
                    <a:pt x="152953" y="31594"/>
                  </a:lnTo>
                  <a:lnTo>
                    <a:pt x="115870" y="54612"/>
                  </a:lnTo>
                  <a:lnTo>
                    <a:pt x="82892" y="82899"/>
                  </a:lnTo>
                  <a:lnTo>
                    <a:pt x="54605" y="115872"/>
                  </a:lnTo>
                  <a:lnTo>
                    <a:pt x="31589" y="152948"/>
                  </a:lnTo>
                  <a:lnTo>
                    <a:pt x="14428" y="193543"/>
                  </a:lnTo>
                  <a:lnTo>
                    <a:pt x="3704" y="237074"/>
                  </a:lnTo>
                  <a:lnTo>
                    <a:pt x="0" y="282955"/>
                  </a:lnTo>
                  <a:lnTo>
                    <a:pt x="0" y="970914"/>
                  </a:lnTo>
                  <a:lnTo>
                    <a:pt x="3704" y="1016827"/>
                  </a:lnTo>
                  <a:lnTo>
                    <a:pt x="14428" y="1060375"/>
                  </a:lnTo>
                  <a:lnTo>
                    <a:pt x="31589" y="1100978"/>
                  </a:lnTo>
                  <a:lnTo>
                    <a:pt x="54605" y="1138053"/>
                  </a:lnTo>
                  <a:lnTo>
                    <a:pt x="82892" y="1171019"/>
                  </a:lnTo>
                  <a:lnTo>
                    <a:pt x="115870" y="1199295"/>
                  </a:lnTo>
                  <a:lnTo>
                    <a:pt x="152953" y="1222300"/>
                  </a:lnTo>
                  <a:lnTo>
                    <a:pt x="193561" y="1239451"/>
                  </a:lnTo>
                  <a:lnTo>
                    <a:pt x="237111" y="1250169"/>
                  </a:lnTo>
                  <a:lnTo>
                    <a:pt x="283019" y="1253870"/>
                  </a:lnTo>
                  <a:lnTo>
                    <a:pt x="4762106" y="1253870"/>
                  </a:lnTo>
                  <a:lnTo>
                    <a:pt x="4808022" y="1250169"/>
                  </a:lnTo>
                  <a:lnTo>
                    <a:pt x="4851580" y="1239451"/>
                  </a:lnTo>
                  <a:lnTo>
                    <a:pt x="4892196" y="1222300"/>
                  </a:lnTo>
                  <a:lnTo>
                    <a:pt x="4929289" y="1199295"/>
                  </a:lnTo>
                  <a:lnTo>
                    <a:pt x="4962274" y="1171019"/>
                  </a:lnTo>
                  <a:lnTo>
                    <a:pt x="4990569" y="1138053"/>
                  </a:lnTo>
                  <a:lnTo>
                    <a:pt x="5013591" y="1100978"/>
                  </a:lnTo>
                  <a:lnTo>
                    <a:pt x="5030757" y="1060375"/>
                  </a:lnTo>
                  <a:lnTo>
                    <a:pt x="5041484" y="1016827"/>
                  </a:lnTo>
                  <a:lnTo>
                    <a:pt x="5045189" y="970914"/>
                  </a:lnTo>
                  <a:lnTo>
                    <a:pt x="5045189" y="282955"/>
                  </a:lnTo>
                  <a:lnTo>
                    <a:pt x="5041484" y="237074"/>
                  </a:lnTo>
                  <a:lnTo>
                    <a:pt x="5030757" y="193543"/>
                  </a:lnTo>
                  <a:lnTo>
                    <a:pt x="5013591" y="152948"/>
                  </a:lnTo>
                  <a:lnTo>
                    <a:pt x="4990569" y="115872"/>
                  </a:lnTo>
                  <a:lnTo>
                    <a:pt x="4962274" y="82899"/>
                  </a:lnTo>
                  <a:lnTo>
                    <a:pt x="4929289" y="54612"/>
                  </a:lnTo>
                  <a:lnTo>
                    <a:pt x="4892196" y="31594"/>
                  </a:lnTo>
                  <a:lnTo>
                    <a:pt x="4851580" y="14431"/>
                  </a:lnTo>
                  <a:lnTo>
                    <a:pt x="4808022" y="3705"/>
                  </a:lnTo>
                  <a:lnTo>
                    <a:pt x="4762106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011" y="1401572"/>
              <a:ext cx="5045710" cy="1254125"/>
            </a:xfrm>
            <a:custGeom>
              <a:avLst/>
              <a:gdLst/>
              <a:ahLst/>
              <a:cxnLst/>
              <a:rect l="l" t="t" r="r" b="b"/>
              <a:pathLst>
                <a:path w="5045710" h="1254125">
                  <a:moveTo>
                    <a:pt x="0" y="282955"/>
                  </a:moveTo>
                  <a:lnTo>
                    <a:pt x="3704" y="237074"/>
                  </a:lnTo>
                  <a:lnTo>
                    <a:pt x="14428" y="193543"/>
                  </a:lnTo>
                  <a:lnTo>
                    <a:pt x="31589" y="152948"/>
                  </a:lnTo>
                  <a:lnTo>
                    <a:pt x="54605" y="115872"/>
                  </a:lnTo>
                  <a:lnTo>
                    <a:pt x="82892" y="82899"/>
                  </a:lnTo>
                  <a:lnTo>
                    <a:pt x="115870" y="54612"/>
                  </a:lnTo>
                  <a:lnTo>
                    <a:pt x="152953" y="31594"/>
                  </a:lnTo>
                  <a:lnTo>
                    <a:pt x="193561" y="14431"/>
                  </a:lnTo>
                  <a:lnTo>
                    <a:pt x="237111" y="3705"/>
                  </a:lnTo>
                  <a:lnTo>
                    <a:pt x="283019" y="0"/>
                  </a:lnTo>
                  <a:lnTo>
                    <a:pt x="4762106" y="0"/>
                  </a:lnTo>
                  <a:lnTo>
                    <a:pt x="4808022" y="3705"/>
                  </a:lnTo>
                  <a:lnTo>
                    <a:pt x="4851580" y="14431"/>
                  </a:lnTo>
                  <a:lnTo>
                    <a:pt x="4892196" y="31594"/>
                  </a:lnTo>
                  <a:lnTo>
                    <a:pt x="4929289" y="54612"/>
                  </a:lnTo>
                  <a:lnTo>
                    <a:pt x="4962274" y="82899"/>
                  </a:lnTo>
                  <a:lnTo>
                    <a:pt x="4990569" y="115872"/>
                  </a:lnTo>
                  <a:lnTo>
                    <a:pt x="5013591" y="152948"/>
                  </a:lnTo>
                  <a:lnTo>
                    <a:pt x="5030757" y="193543"/>
                  </a:lnTo>
                  <a:lnTo>
                    <a:pt x="5041484" y="237074"/>
                  </a:lnTo>
                  <a:lnTo>
                    <a:pt x="5045189" y="282955"/>
                  </a:lnTo>
                  <a:lnTo>
                    <a:pt x="5045189" y="970914"/>
                  </a:lnTo>
                  <a:lnTo>
                    <a:pt x="5041484" y="1016827"/>
                  </a:lnTo>
                  <a:lnTo>
                    <a:pt x="5030757" y="1060375"/>
                  </a:lnTo>
                  <a:lnTo>
                    <a:pt x="5013591" y="1100978"/>
                  </a:lnTo>
                  <a:lnTo>
                    <a:pt x="4990569" y="1138053"/>
                  </a:lnTo>
                  <a:lnTo>
                    <a:pt x="4962274" y="1171019"/>
                  </a:lnTo>
                  <a:lnTo>
                    <a:pt x="4929289" y="1199295"/>
                  </a:lnTo>
                  <a:lnTo>
                    <a:pt x="4892196" y="1222300"/>
                  </a:lnTo>
                  <a:lnTo>
                    <a:pt x="4851580" y="1239451"/>
                  </a:lnTo>
                  <a:lnTo>
                    <a:pt x="4808022" y="1250169"/>
                  </a:lnTo>
                  <a:lnTo>
                    <a:pt x="4762106" y="1253870"/>
                  </a:lnTo>
                  <a:lnTo>
                    <a:pt x="283019" y="1253870"/>
                  </a:lnTo>
                  <a:lnTo>
                    <a:pt x="237111" y="1250169"/>
                  </a:lnTo>
                  <a:lnTo>
                    <a:pt x="193561" y="1239451"/>
                  </a:lnTo>
                  <a:lnTo>
                    <a:pt x="152953" y="1222300"/>
                  </a:lnTo>
                  <a:lnTo>
                    <a:pt x="115870" y="1199295"/>
                  </a:lnTo>
                  <a:lnTo>
                    <a:pt x="82892" y="1171019"/>
                  </a:lnTo>
                  <a:lnTo>
                    <a:pt x="54605" y="1138053"/>
                  </a:lnTo>
                  <a:lnTo>
                    <a:pt x="31589" y="1100978"/>
                  </a:lnTo>
                  <a:lnTo>
                    <a:pt x="14428" y="1060375"/>
                  </a:lnTo>
                  <a:lnTo>
                    <a:pt x="3704" y="1016827"/>
                  </a:lnTo>
                  <a:lnTo>
                    <a:pt x="0" y="970914"/>
                  </a:lnTo>
                  <a:lnTo>
                    <a:pt x="0" y="282955"/>
                  </a:lnTo>
                  <a:close/>
                </a:path>
              </a:pathLst>
            </a:custGeom>
            <a:ln w="12699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43600" y="5639816"/>
            <a:ext cx="3693921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Мысковский городской округ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 err="1" smtClean="0">
                <a:solidFill>
                  <a:srgbClr val="46559F"/>
                </a:solidFill>
                <a:latin typeface="Arial"/>
                <a:cs typeface="Arial"/>
              </a:rPr>
              <a:t>Площадка</a:t>
            </a:r>
            <a:r>
              <a:rPr sz="1100" b="1" spc="-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6559F"/>
                </a:solidFill>
                <a:latin typeface="Arial"/>
                <a:cs typeface="Arial"/>
              </a:rPr>
              <a:t>под</a:t>
            </a:r>
            <a:r>
              <a:rPr sz="1100" b="1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1100" b="1" dirty="0" smtClean="0">
                <a:solidFill>
                  <a:srgbClr val="46559F"/>
                </a:solidFill>
                <a:latin typeface="Arial"/>
                <a:cs typeface="Arial"/>
              </a:rPr>
              <a:t>размещения малоэтажной жилой застройки </a:t>
            </a:r>
            <a:r>
              <a:rPr sz="1100" b="1" dirty="0" smtClean="0">
                <a:solidFill>
                  <a:srgbClr val="46559F"/>
                </a:solidFill>
                <a:latin typeface="Arial"/>
                <a:cs typeface="Arial"/>
              </a:rPr>
              <a:t>,</a:t>
            </a:r>
            <a:r>
              <a:rPr sz="1100" b="1" spc="-3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6559F"/>
                </a:solidFill>
                <a:latin typeface="Arial"/>
                <a:cs typeface="Arial"/>
              </a:rPr>
              <a:t>площадь</a:t>
            </a: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1100" b="1" dirty="0" smtClean="0">
                <a:solidFill>
                  <a:srgbClr val="46559F"/>
                </a:solidFill>
                <a:latin typeface="Arial"/>
                <a:cs typeface="Arial"/>
              </a:rPr>
              <a:t>1900</a:t>
            </a:r>
            <a:r>
              <a:rPr sz="1100" b="1" spc="-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кв.м.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87666" y="2649092"/>
            <a:ext cx="1089660" cy="1275715"/>
            <a:chOff x="7487666" y="2649092"/>
            <a:chExt cx="1089660" cy="1275715"/>
          </a:xfrm>
        </p:grpSpPr>
        <p:sp>
          <p:nvSpPr>
            <p:cNvPr id="20" name="object 20"/>
            <p:cNvSpPr/>
            <p:nvPr/>
          </p:nvSpPr>
          <p:spPr>
            <a:xfrm>
              <a:off x="7494016" y="2655442"/>
              <a:ext cx="1076960" cy="1263015"/>
            </a:xfrm>
            <a:custGeom>
              <a:avLst/>
              <a:gdLst/>
              <a:ahLst/>
              <a:cxnLst/>
              <a:rect l="l" t="t" r="r" b="b"/>
              <a:pathLst>
                <a:path w="1076959" h="1263014">
                  <a:moveTo>
                    <a:pt x="0" y="0"/>
                  </a:moveTo>
                  <a:lnTo>
                    <a:pt x="23274" y="36200"/>
                  </a:lnTo>
                  <a:lnTo>
                    <a:pt x="46568" y="76349"/>
                  </a:lnTo>
                  <a:lnTo>
                    <a:pt x="69914" y="119703"/>
                  </a:lnTo>
                  <a:lnTo>
                    <a:pt x="93343" y="165519"/>
                  </a:lnTo>
                  <a:lnTo>
                    <a:pt x="116888" y="213055"/>
                  </a:lnTo>
                  <a:lnTo>
                    <a:pt x="140581" y="261567"/>
                  </a:lnTo>
                  <a:lnTo>
                    <a:pt x="164453" y="310312"/>
                  </a:lnTo>
                  <a:lnTo>
                    <a:pt x="188537" y="358547"/>
                  </a:lnTo>
                  <a:lnTo>
                    <a:pt x="212865" y="405528"/>
                  </a:lnTo>
                  <a:lnTo>
                    <a:pt x="237469" y="450514"/>
                  </a:lnTo>
                  <a:lnTo>
                    <a:pt x="262381" y="492760"/>
                  </a:lnTo>
                  <a:lnTo>
                    <a:pt x="551052" y="893826"/>
                  </a:lnTo>
                  <a:lnTo>
                    <a:pt x="631316" y="905891"/>
                  </a:lnTo>
                  <a:lnTo>
                    <a:pt x="662685" y="985774"/>
                  </a:lnTo>
                  <a:lnTo>
                    <a:pt x="707643" y="1010793"/>
                  </a:lnTo>
                  <a:lnTo>
                    <a:pt x="823849" y="1090422"/>
                  </a:lnTo>
                  <a:lnTo>
                    <a:pt x="871981" y="1046226"/>
                  </a:lnTo>
                  <a:lnTo>
                    <a:pt x="952118" y="1054354"/>
                  </a:lnTo>
                  <a:lnTo>
                    <a:pt x="1076452" y="1262888"/>
                  </a:lnTo>
                </a:path>
              </a:pathLst>
            </a:custGeom>
            <a:ln w="12700">
              <a:solidFill>
                <a:srgbClr val="46559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2702" y="3471036"/>
              <a:ext cx="180086" cy="17995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09040" y="1562861"/>
            <a:ext cx="4264406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lang="ru-RU" sz="2400" b="1" spc="-50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44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ИНВЕСТИЦИОННЫХ ПЛОЩАДОК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62600" y="1613507"/>
            <a:ext cx="0" cy="855980"/>
          </a:xfrm>
          <a:custGeom>
            <a:avLst/>
            <a:gdLst/>
            <a:ahLst/>
            <a:cxnLst/>
            <a:rect l="l" t="t" r="r" b="b"/>
            <a:pathLst>
              <a:path h="855980">
                <a:moveTo>
                  <a:pt x="0" y="0"/>
                </a:moveTo>
                <a:lnTo>
                  <a:pt x="0" y="855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406" y="3201021"/>
            <a:ext cx="359994" cy="35999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9478" y="5102596"/>
            <a:ext cx="359994" cy="359994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13</a:t>
            </a:fld>
            <a:endParaRPr spc="-25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92" y="1799927"/>
            <a:ext cx="4130607" cy="374441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46" y="1799927"/>
            <a:ext cx="371054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85297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1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</a:p>
        </p:txBody>
      </p:sp>
      <p:sp>
        <p:nvSpPr>
          <p:cNvPr id="3" name="object 3"/>
          <p:cNvSpPr/>
          <p:nvPr/>
        </p:nvSpPr>
        <p:spPr>
          <a:xfrm>
            <a:off x="627011" y="163576"/>
            <a:ext cx="1346200" cy="274320"/>
          </a:xfrm>
          <a:custGeom>
            <a:avLst/>
            <a:gdLst/>
            <a:ahLst/>
            <a:cxnLst/>
            <a:rect l="l" t="t" r="r" b="b"/>
            <a:pathLst>
              <a:path w="1346200" h="274320">
                <a:moveTo>
                  <a:pt x="1208646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1208646" y="273938"/>
                </a:lnTo>
                <a:lnTo>
                  <a:pt x="1251963" y="266955"/>
                </a:lnTo>
                <a:lnTo>
                  <a:pt x="1289580" y="247510"/>
                </a:lnTo>
                <a:lnTo>
                  <a:pt x="1319242" y="217867"/>
                </a:lnTo>
                <a:lnTo>
                  <a:pt x="1338694" y="180288"/>
                </a:lnTo>
                <a:lnTo>
                  <a:pt x="1345679" y="137032"/>
                </a:lnTo>
                <a:lnTo>
                  <a:pt x="1338694" y="93715"/>
                </a:lnTo>
                <a:lnTo>
                  <a:pt x="1319242" y="56098"/>
                </a:lnTo>
                <a:lnTo>
                  <a:pt x="1289580" y="26436"/>
                </a:lnTo>
                <a:lnTo>
                  <a:pt x="1251963" y="6984"/>
                </a:lnTo>
                <a:lnTo>
                  <a:pt x="120864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06" y="223773"/>
            <a:ext cx="1057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 господдержки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6938" y="1408112"/>
            <a:ext cx="1710055" cy="1710055"/>
            <a:chOff x="627011" y="1401572"/>
            <a:chExt cx="1710055" cy="1710055"/>
          </a:xfrm>
        </p:grpSpPr>
        <p:sp>
          <p:nvSpPr>
            <p:cNvPr id="6" name="object 6"/>
            <p:cNvSpPr/>
            <p:nvPr/>
          </p:nvSpPr>
          <p:spPr>
            <a:xfrm>
              <a:off x="627011" y="1401572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5" h="1710055">
                  <a:moveTo>
                    <a:pt x="1428991" y="0"/>
                  </a:moveTo>
                  <a:lnTo>
                    <a:pt x="281038" y="0"/>
                  </a:lnTo>
                  <a:lnTo>
                    <a:pt x="235453" y="3679"/>
                  </a:lnTo>
                  <a:lnTo>
                    <a:pt x="192210" y="14330"/>
                  </a:lnTo>
                  <a:lnTo>
                    <a:pt x="151887" y="31375"/>
                  </a:lnTo>
                  <a:lnTo>
                    <a:pt x="115063" y="54234"/>
                  </a:lnTo>
                  <a:lnTo>
                    <a:pt x="82316" y="82327"/>
                  </a:lnTo>
                  <a:lnTo>
                    <a:pt x="54225" y="115077"/>
                  </a:lnTo>
                  <a:lnTo>
                    <a:pt x="31370" y="151903"/>
                  </a:lnTo>
                  <a:lnTo>
                    <a:pt x="14328" y="192227"/>
                  </a:lnTo>
                  <a:lnTo>
                    <a:pt x="3678" y="235469"/>
                  </a:lnTo>
                  <a:lnTo>
                    <a:pt x="0" y="281050"/>
                  </a:lnTo>
                  <a:lnTo>
                    <a:pt x="0" y="1428877"/>
                  </a:lnTo>
                  <a:lnTo>
                    <a:pt x="3678" y="1474489"/>
                  </a:lnTo>
                  <a:lnTo>
                    <a:pt x="14328" y="1517749"/>
                  </a:lnTo>
                  <a:lnTo>
                    <a:pt x="31370" y="1558080"/>
                  </a:lnTo>
                  <a:lnTo>
                    <a:pt x="54225" y="1594905"/>
                  </a:lnTo>
                  <a:lnTo>
                    <a:pt x="82316" y="1627647"/>
                  </a:lnTo>
                  <a:lnTo>
                    <a:pt x="115063" y="1655730"/>
                  </a:lnTo>
                  <a:lnTo>
                    <a:pt x="151887" y="1678576"/>
                  </a:lnTo>
                  <a:lnTo>
                    <a:pt x="192210" y="1695609"/>
                  </a:lnTo>
                  <a:lnTo>
                    <a:pt x="235453" y="1706252"/>
                  </a:lnTo>
                  <a:lnTo>
                    <a:pt x="281038" y="1709927"/>
                  </a:lnTo>
                  <a:lnTo>
                    <a:pt x="1428991" y="1709927"/>
                  </a:lnTo>
                  <a:lnTo>
                    <a:pt x="1474572" y="1706252"/>
                  </a:lnTo>
                  <a:lnTo>
                    <a:pt x="1517815" y="1695609"/>
                  </a:lnTo>
                  <a:lnTo>
                    <a:pt x="1558138" y="1678576"/>
                  </a:lnTo>
                  <a:lnTo>
                    <a:pt x="1594965" y="1655730"/>
                  </a:lnTo>
                  <a:lnTo>
                    <a:pt x="1627714" y="1627647"/>
                  </a:lnTo>
                  <a:lnTo>
                    <a:pt x="1655808" y="1594905"/>
                  </a:lnTo>
                  <a:lnTo>
                    <a:pt x="1678666" y="1558080"/>
                  </a:lnTo>
                  <a:lnTo>
                    <a:pt x="1695711" y="1517749"/>
                  </a:lnTo>
                  <a:lnTo>
                    <a:pt x="1706363" y="1474489"/>
                  </a:lnTo>
                  <a:lnTo>
                    <a:pt x="1710042" y="1428877"/>
                  </a:lnTo>
                  <a:lnTo>
                    <a:pt x="1710042" y="281050"/>
                  </a:lnTo>
                  <a:lnTo>
                    <a:pt x="1706363" y="235469"/>
                  </a:lnTo>
                  <a:lnTo>
                    <a:pt x="1695711" y="192227"/>
                  </a:lnTo>
                  <a:lnTo>
                    <a:pt x="1678666" y="151903"/>
                  </a:lnTo>
                  <a:lnTo>
                    <a:pt x="1655808" y="115077"/>
                  </a:lnTo>
                  <a:lnTo>
                    <a:pt x="1627714" y="82327"/>
                  </a:lnTo>
                  <a:lnTo>
                    <a:pt x="1594965" y="54234"/>
                  </a:lnTo>
                  <a:lnTo>
                    <a:pt x="1558138" y="31375"/>
                  </a:lnTo>
                  <a:lnTo>
                    <a:pt x="1517815" y="14330"/>
                  </a:lnTo>
                  <a:lnTo>
                    <a:pt x="1474572" y="3679"/>
                  </a:lnTo>
                  <a:lnTo>
                    <a:pt x="142899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r>
                <a:rPr lang="en-US" sz="800" b="1" spc="-10" dirty="0" smtClean="0">
                  <a:solidFill>
                    <a:srgbClr val="FFFFFF"/>
                  </a:solidFill>
                  <a:latin typeface="Arial"/>
                  <a:cs typeface="Arial"/>
                </a:rPr>
                <a:t>https://mspvolga.ru/</a:t>
              </a:r>
              <a:endParaRPr lang="en-US" sz="800" dirty="0" smtClean="0">
                <a:latin typeface="Arial"/>
                <a:cs typeface="Arial"/>
              </a:endParaRPr>
            </a:p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45502" y="1526413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17" y="0"/>
                  </a:moveTo>
                  <a:lnTo>
                    <a:pt x="175488" y="0"/>
                  </a:lnTo>
                  <a:lnTo>
                    <a:pt x="128838" y="6271"/>
                  </a:lnTo>
                  <a:lnTo>
                    <a:pt x="86918" y="23970"/>
                  </a:lnTo>
                  <a:lnTo>
                    <a:pt x="51401" y="51419"/>
                  </a:lnTo>
                  <a:lnTo>
                    <a:pt x="23960" y="86943"/>
                  </a:lnTo>
                  <a:lnTo>
                    <a:pt x="6269" y="128866"/>
                  </a:lnTo>
                  <a:lnTo>
                    <a:pt x="0" y="175513"/>
                  </a:lnTo>
                  <a:lnTo>
                    <a:pt x="0" y="411352"/>
                  </a:lnTo>
                  <a:lnTo>
                    <a:pt x="6269" y="458000"/>
                  </a:lnTo>
                  <a:lnTo>
                    <a:pt x="23960" y="499923"/>
                  </a:lnTo>
                  <a:lnTo>
                    <a:pt x="51401" y="535447"/>
                  </a:lnTo>
                  <a:lnTo>
                    <a:pt x="86918" y="562896"/>
                  </a:lnTo>
                  <a:lnTo>
                    <a:pt x="128838" y="580595"/>
                  </a:lnTo>
                  <a:lnTo>
                    <a:pt x="175488" y="586866"/>
                  </a:lnTo>
                  <a:lnTo>
                    <a:pt x="1281417" y="586866"/>
                  </a:lnTo>
                  <a:lnTo>
                    <a:pt x="1328064" y="580595"/>
                  </a:lnTo>
                  <a:lnTo>
                    <a:pt x="1369988" y="562896"/>
                  </a:lnTo>
                  <a:lnTo>
                    <a:pt x="1405512" y="535447"/>
                  </a:lnTo>
                  <a:lnTo>
                    <a:pt x="1432961" y="499923"/>
                  </a:lnTo>
                  <a:lnTo>
                    <a:pt x="1450659" y="458000"/>
                  </a:lnTo>
                  <a:lnTo>
                    <a:pt x="1456931" y="411352"/>
                  </a:lnTo>
                  <a:lnTo>
                    <a:pt x="1456931" y="175513"/>
                  </a:lnTo>
                  <a:lnTo>
                    <a:pt x="1450659" y="128866"/>
                  </a:lnTo>
                  <a:lnTo>
                    <a:pt x="1432961" y="86943"/>
                  </a:lnTo>
                  <a:lnTo>
                    <a:pt x="1405512" y="51419"/>
                  </a:lnTo>
                  <a:lnTo>
                    <a:pt x="1369988" y="23970"/>
                  </a:lnTo>
                  <a:lnTo>
                    <a:pt x="1328064" y="6271"/>
                  </a:lnTo>
                  <a:lnTo>
                    <a:pt x="128141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201536" y="1401572"/>
            <a:ext cx="1710055" cy="1710055"/>
            <a:chOff x="6201536" y="1401572"/>
            <a:chExt cx="1710055" cy="1710055"/>
          </a:xfrm>
        </p:grpSpPr>
        <p:sp>
          <p:nvSpPr>
            <p:cNvPr id="15" name="object 15"/>
            <p:cNvSpPr/>
            <p:nvPr/>
          </p:nvSpPr>
          <p:spPr>
            <a:xfrm>
              <a:off x="6201536" y="1401572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4" h="1710055">
                  <a:moveTo>
                    <a:pt x="1429004" y="0"/>
                  </a:moveTo>
                  <a:lnTo>
                    <a:pt x="281050" y="0"/>
                  </a:lnTo>
                  <a:lnTo>
                    <a:pt x="235469" y="3679"/>
                  </a:lnTo>
                  <a:lnTo>
                    <a:pt x="192227" y="14330"/>
                  </a:lnTo>
                  <a:lnTo>
                    <a:pt x="151903" y="31375"/>
                  </a:lnTo>
                  <a:lnTo>
                    <a:pt x="115077" y="54234"/>
                  </a:lnTo>
                  <a:lnTo>
                    <a:pt x="82327" y="82327"/>
                  </a:lnTo>
                  <a:lnTo>
                    <a:pt x="54234" y="115077"/>
                  </a:lnTo>
                  <a:lnTo>
                    <a:pt x="31375" y="151903"/>
                  </a:lnTo>
                  <a:lnTo>
                    <a:pt x="14330" y="192227"/>
                  </a:lnTo>
                  <a:lnTo>
                    <a:pt x="3679" y="235469"/>
                  </a:lnTo>
                  <a:lnTo>
                    <a:pt x="0" y="281050"/>
                  </a:lnTo>
                  <a:lnTo>
                    <a:pt x="0" y="1428877"/>
                  </a:lnTo>
                  <a:lnTo>
                    <a:pt x="3679" y="1474489"/>
                  </a:lnTo>
                  <a:lnTo>
                    <a:pt x="14330" y="1517749"/>
                  </a:lnTo>
                  <a:lnTo>
                    <a:pt x="31375" y="1558080"/>
                  </a:lnTo>
                  <a:lnTo>
                    <a:pt x="54234" y="1594905"/>
                  </a:lnTo>
                  <a:lnTo>
                    <a:pt x="82327" y="1627647"/>
                  </a:lnTo>
                  <a:lnTo>
                    <a:pt x="115077" y="1655730"/>
                  </a:lnTo>
                  <a:lnTo>
                    <a:pt x="151903" y="1678576"/>
                  </a:lnTo>
                  <a:lnTo>
                    <a:pt x="192227" y="1695609"/>
                  </a:lnTo>
                  <a:lnTo>
                    <a:pt x="235469" y="1706252"/>
                  </a:lnTo>
                  <a:lnTo>
                    <a:pt x="281050" y="1709927"/>
                  </a:lnTo>
                  <a:lnTo>
                    <a:pt x="1429004" y="1709927"/>
                  </a:lnTo>
                  <a:lnTo>
                    <a:pt x="1474585" y="1706252"/>
                  </a:lnTo>
                  <a:lnTo>
                    <a:pt x="1517827" y="1695609"/>
                  </a:lnTo>
                  <a:lnTo>
                    <a:pt x="1558151" y="1678576"/>
                  </a:lnTo>
                  <a:lnTo>
                    <a:pt x="1594977" y="1655730"/>
                  </a:lnTo>
                  <a:lnTo>
                    <a:pt x="1627727" y="1627647"/>
                  </a:lnTo>
                  <a:lnTo>
                    <a:pt x="1655820" y="1594905"/>
                  </a:lnTo>
                  <a:lnTo>
                    <a:pt x="1678679" y="1558080"/>
                  </a:lnTo>
                  <a:lnTo>
                    <a:pt x="1695724" y="1517749"/>
                  </a:lnTo>
                  <a:lnTo>
                    <a:pt x="1706375" y="1474489"/>
                  </a:lnTo>
                  <a:lnTo>
                    <a:pt x="1710055" y="1428877"/>
                  </a:lnTo>
                  <a:lnTo>
                    <a:pt x="1710055" y="281050"/>
                  </a:lnTo>
                  <a:lnTo>
                    <a:pt x="1706375" y="235469"/>
                  </a:lnTo>
                  <a:lnTo>
                    <a:pt x="1695724" y="192227"/>
                  </a:lnTo>
                  <a:lnTo>
                    <a:pt x="1678679" y="151903"/>
                  </a:lnTo>
                  <a:lnTo>
                    <a:pt x="1655820" y="115077"/>
                  </a:lnTo>
                  <a:lnTo>
                    <a:pt x="1627727" y="82327"/>
                  </a:lnTo>
                  <a:lnTo>
                    <a:pt x="1594977" y="54234"/>
                  </a:lnTo>
                  <a:lnTo>
                    <a:pt x="1558151" y="31375"/>
                  </a:lnTo>
                  <a:lnTo>
                    <a:pt x="1517827" y="14330"/>
                  </a:lnTo>
                  <a:lnTo>
                    <a:pt x="1474585" y="3679"/>
                  </a:lnTo>
                  <a:lnTo>
                    <a:pt x="142900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599" y="1526413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29" y="0"/>
                  </a:moveTo>
                  <a:lnTo>
                    <a:pt x="175387" y="0"/>
                  </a:lnTo>
                  <a:lnTo>
                    <a:pt x="128749" y="6271"/>
                  </a:lnTo>
                  <a:lnTo>
                    <a:pt x="86849" y="23970"/>
                  </a:lnTo>
                  <a:lnTo>
                    <a:pt x="51355" y="51419"/>
                  </a:lnTo>
                  <a:lnTo>
                    <a:pt x="23937" y="86943"/>
                  </a:lnTo>
                  <a:lnTo>
                    <a:pt x="6262" y="128866"/>
                  </a:lnTo>
                  <a:lnTo>
                    <a:pt x="0" y="175513"/>
                  </a:lnTo>
                  <a:lnTo>
                    <a:pt x="0" y="411352"/>
                  </a:lnTo>
                  <a:lnTo>
                    <a:pt x="6262" y="458000"/>
                  </a:lnTo>
                  <a:lnTo>
                    <a:pt x="23937" y="499923"/>
                  </a:lnTo>
                  <a:lnTo>
                    <a:pt x="51355" y="535447"/>
                  </a:lnTo>
                  <a:lnTo>
                    <a:pt x="86849" y="562896"/>
                  </a:lnTo>
                  <a:lnTo>
                    <a:pt x="128749" y="580595"/>
                  </a:lnTo>
                  <a:lnTo>
                    <a:pt x="175387" y="586866"/>
                  </a:lnTo>
                  <a:lnTo>
                    <a:pt x="1281429" y="586866"/>
                  </a:lnTo>
                  <a:lnTo>
                    <a:pt x="1328067" y="580595"/>
                  </a:lnTo>
                  <a:lnTo>
                    <a:pt x="1369967" y="562896"/>
                  </a:lnTo>
                  <a:lnTo>
                    <a:pt x="1405461" y="535447"/>
                  </a:lnTo>
                  <a:lnTo>
                    <a:pt x="1432879" y="499923"/>
                  </a:lnTo>
                  <a:lnTo>
                    <a:pt x="1450554" y="458000"/>
                  </a:lnTo>
                  <a:lnTo>
                    <a:pt x="1456817" y="411352"/>
                  </a:lnTo>
                  <a:lnTo>
                    <a:pt x="1456817" y="175513"/>
                  </a:lnTo>
                  <a:lnTo>
                    <a:pt x="1450554" y="128866"/>
                  </a:lnTo>
                  <a:lnTo>
                    <a:pt x="1432879" y="86943"/>
                  </a:lnTo>
                  <a:lnTo>
                    <a:pt x="1405461" y="51419"/>
                  </a:lnTo>
                  <a:lnTo>
                    <a:pt x="1369967" y="23970"/>
                  </a:lnTo>
                  <a:lnTo>
                    <a:pt x="1328067" y="6271"/>
                  </a:lnTo>
                  <a:lnTo>
                    <a:pt x="128142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27011" y="3265932"/>
            <a:ext cx="1710055" cy="1710055"/>
            <a:chOff x="627011" y="3265932"/>
            <a:chExt cx="1710055" cy="1710055"/>
          </a:xfrm>
        </p:grpSpPr>
        <p:sp>
          <p:nvSpPr>
            <p:cNvPr id="21" name="object 21"/>
            <p:cNvSpPr/>
            <p:nvPr/>
          </p:nvSpPr>
          <p:spPr>
            <a:xfrm>
              <a:off x="627011" y="3265932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5" h="1710054">
                  <a:moveTo>
                    <a:pt x="1428991" y="0"/>
                  </a:moveTo>
                  <a:lnTo>
                    <a:pt x="281038" y="0"/>
                  </a:lnTo>
                  <a:lnTo>
                    <a:pt x="235453" y="3679"/>
                  </a:lnTo>
                  <a:lnTo>
                    <a:pt x="192210" y="14330"/>
                  </a:lnTo>
                  <a:lnTo>
                    <a:pt x="151887" y="31375"/>
                  </a:lnTo>
                  <a:lnTo>
                    <a:pt x="115063" y="54234"/>
                  </a:lnTo>
                  <a:lnTo>
                    <a:pt x="82316" y="82327"/>
                  </a:lnTo>
                  <a:lnTo>
                    <a:pt x="54225" y="115077"/>
                  </a:lnTo>
                  <a:lnTo>
                    <a:pt x="31370" y="151903"/>
                  </a:lnTo>
                  <a:lnTo>
                    <a:pt x="14328" y="192227"/>
                  </a:lnTo>
                  <a:lnTo>
                    <a:pt x="3678" y="235469"/>
                  </a:lnTo>
                  <a:lnTo>
                    <a:pt x="0" y="281050"/>
                  </a:lnTo>
                  <a:lnTo>
                    <a:pt x="0" y="1429003"/>
                  </a:lnTo>
                  <a:lnTo>
                    <a:pt x="3678" y="1474582"/>
                  </a:lnTo>
                  <a:lnTo>
                    <a:pt x="14328" y="1517814"/>
                  </a:lnTo>
                  <a:lnTo>
                    <a:pt x="31370" y="1558124"/>
                  </a:lnTo>
                  <a:lnTo>
                    <a:pt x="54225" y="1594933"/>
                  </a:lnTo>
                  <a:lnTo>
                    <a:pt x="82316" y="1627663"/>
                  </a:lnTo>
                  <a:lnTo>
                    <a:pt x="115063" y="1655738"/>
                  </a:lnTo>
                  <a:lnTo>
                    <a:pt x="151887" y="1678580"/>
                  </a:lnTo>
                  <a:lnTo>
                    <a:pt x="192210" y="1695610"/>
                  </a:lnTo>
                  <a:lnTo>
                    <a:pt x="235453" y="1706252"/>
                  </a:lnTo>
                  <a:lnTo>
                    <a:pt x="281038" y="1709927"/>
                  </a:lnTo>
                  <a:lnTo>
                    <a:pt x="1428991" y="1710054"/>
                  </a:lnTo>
                  <a:lnTo>
                    <a:pt x="1474572" y="1706375"/>
                  </a:lnTo>
                  <a:lnTo>
                    <a:pt x="1517815" y="1695724"/>
                  </a:lnTo>
                  <a:lnTo>
                    <a:pt x="1558138" y="1678679"/>
                  </a:lnTo>
                  <a:lnTo>
                    <a:pt x="1594965" y="1655820"/>
                  </a:lnTo>
                  <a:lnTo>
                    <a:pt x="1627714" y="1627727"/>
                  </a:lnTo>
                  <a:lnTo>
                    <a:pt x="1655808" y="1594977"/>
                  </a:lnTo>
                  <a:lnTo>
                    <a:pt x="1678666" y="1558151"/>
                  </a:lnTo>
                  <a:lnTo>
                    <a:pt x="1695711" y="1517827"/>
                  </a:lnTo>
                  <a:lnTo>
                    <a:pt x="1706363" y="1474585"/>
                  </a:lnTo>
                  <a:lnTo>
                    <a:pt x="1710042" y="1429003"/>
                  </a:lnTo>
                  <a:lnTo>
                    <a:pt x="1710042" y="281050"/>
                  </a:lnTo>
                  <a:lnTo>
                    <a:pt x="1706363" y="235469"/>
                  </a:lnTo>
                  <a:lnTo>
                    <a:pt x="1695711" y="192227"/>
                  </a:lnTo>
                  <a:lnTo>
                    <a:pt x="1678666" y="151903"/>
                  </a:lnTo>
                  <a:lnTo>
                    <a:pt x="1655808" y="115077"/>
                  </a:lnTo>
                  <a:lnTo>
                    <a:pt x="1627714" y="82327"/>
                  </a:lnTo>
                  <a:lnTo>
                    <a:pt x="1594965" y="54234"/>
                  </a:lnTo>
                  <a:lnTo>
                    <a:pt x="1558138" y="31375"/>
                  </a:lnTo>
                  <a:lnTo>
                    <a:pt x="1517815" y="14330"/>
                  </a:lnTo>
                  <a:lnTo>
                    <a:pt x="1474572" y="3679"/>
                  </a:lnTo>
                  <a:lnTo>
                    <a:pt x="1428991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5502" y="3390773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17" y="0"/>
                  </a:moveTo>
                  <a:lnTo>
                    <a:pt x="175488" y="0"/>
                  </a:lnTo>
                  <a:lnTo>
                    <a:pt x="128838" y="6271"/>
                  </a:lnTo>
                  <a:lnTo>
                    <a:pt x="86918" y="23970"/>
                  </a:lnTo>
                  <a:lnTo>
                    <a:pt x="51401" y="51419"/>
                  </a:lnTo>
                  <a:lnTo>
                    <a:pt x="23960" y="86943"/>
                  </a:lnTo>
                  <a:lnTo>
                    <a:pt x="6269" y="128866"/>
                  </a:lnTo>
                  <a:lnTo>
                    <a:pt x="0" y="175513"/>
                  </a:lnTo>
                  <a:lnTo>
                    <a:pt x="0" y="411352"/>
                  </a:lnTo>
                  <a:lnTo>
                    <a:pt x="6269" y="458000"/>
                  </a:lnTo>
                  <a:lnTo>
                    <a:pt x="23960" y="499923"/>
                  </a:lnTo>
                  <a:lnTo>
                    <a:pt x="51401" y="535447"/>
                  </a:lnTo>
                  <a:lnTo>
                    <a:pt x="86918" y="562896"/>
                  </a:lnTo>
                  <a:lnTo>
                    <a:pt x="128838" y="580595"/>
                  </a:lnTo>
                  <a:lnTo>
                    <a:pt x="175488" y="586866"/>
                  </a:lnTo>
                  <a:lnTo>
                    <a:pt x="1281417" y="586866"/>
                  </a:lnTo>
                  <a:lnTo>
                    <a:pt x="1328064" y="580595"/>
                  </a:lnTo>
                  <a:lnTo>
                    <a:pt x="1369988" y="562896"/>
                  </a:lnTo>
                  <a:lnTo>
                    <a:pt x="1405512" y="535447"/>
                  </a:lnTo>
                  <a:lnTo>
                    <a:pt x="1432961" y="499923"/>
                  </a:lnTo>
                  <a:lnTo>
                    <a:pt x="1450659" y="458000"/>
                  </a:lnTo>
                  <a:lnTo>
                    <a:pt x="1456931" y="411352"/>
                  </a:lnTo>
                  <a:lnTo>
                    <a:pt x="1456931" y="175513"/>
                  </a:lnTo>
                  <a:lnTo>
                    <a:pt x="1450659" y="128866"/>
                  </a:lnTo>
                  <a:lnTo>
                    <a:pt x="1432961" y="86943"/>
                  </a:lnTo>
                  <a:lnTo>
                    <a:pt x="1405512" y="51419"/>
                  </a:lnTo>
                  <a:lnTo>
                    <a:pt x="1369988" y="23970"/>
                  </a:lnTo>
                  <a:lnTo>
                    <a:pt x="1328064" y="6271"/>
                  </a:lnTo>
                  <a:lnTo>
                    <a:pt x="128141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485263" y="3265932"/>
            <a:ext cx="1710055" cy="1710055"/>
            <a:chOff x="2485263" y="3265932"/>
            <a:chExt cx="1710055" cy="1710055"/>
          </a:xfrm>
        </p:grpSpPr>
        <p:sp>
          <p:nvSpPr>
            <p:cNvPr id="24" name="object 24"/>
            <p:cNvSpPr/>
            <p:nvPr/>
          </p:nvSpPr>
          <p:spPr>
            <a:xfrm>
              <a:off x="2485263" y="3265932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4" h="1710054">
                  <a:moveTo>
                    <a:pt x="1428877" y="0"/>
                  </a:moveTo>
                  <a:lnTo>
                    <a:pt x="280924" y="0"/>
                  </a:lnTo>
                  <a:lnTo>
                    <a:pt x="235345" y="3679"/>
                  </a:lnTo>
                  <a:lnTo>
                    <a:pt x="192113" y="14330"/>
                  </a:lnTo>
                  <a:lnTo>
                    <a:pt x="151803" y="31375"/>
                  </a:lnTo>
                  <a:lnTo>
                    <a:pt x="114994" y="54234"/>
                  </a:lnTo>
                  <a:lnTo>
                    <a:pt x="82264" y="82327"/>
                  </a:lnTo>
                  <a:lnTo>
                    <a:pt x="54189" y="115077"/>
                  </a:lnTo>
                  <a:lnTo>
                    <a:pt x="31347" y="151903"/>
                  </a:lnTo>
                  <a:lnTo>
                    <a:pt x="14317" y="192227"/>
                  </a:lnTo>
                  <a:lnTo>
                    <a:pt x="3675" y="235469"/>
                  </a:lnTo>
                  <a:lnTo>
                    <a:pt x="0" y="281050"/>
                  </a:lnTo>
                  <a:lnTo>
                    <a:pt x="0" y="1429003"/>
                  </a:lnTo>
                  <a:lnTo>
                    <a:pt x="3675" y="1474582"/>
                  </a:lnTo>
                  <a:lnTo>
                    <a:pt x="14317" y="1517814"/>
                  </a:lnTo>
                  <a:lnTo>
                    <a:pt x="31347" y="1558124"/>
                  </a:lnTo>
                  <a:lnTo>
                    <a:pt x="54189" y="1594933"/>
                  </a:lnTo>
                  <a:lnTo>
                    <a:pt x="82264" y="1627663"/>
                  </a:lnTo>
                  <a:lnTo>
                    <a:pt x="114994" y="1655738"/>
                  </a:lnTo>
                  <a:lnTo>
                    <a:pt x="151803" y="1678580"/>
                  </a:lnTo>
                  <a:lnTo>
                    <a:pt x="192113" y="1695610"/>
                  </a:lnTo>
                  <a:lnTo>
                    <a:pt x="235345" y="1706252"/>
                  </a:lnTo>
                  <a:lnTo>
                    <a:pt x="280924" y="1709927"/>
                  </a:lnTo>
                  <a:lnTo>
                    <a:pt x="1428877" y="1710054"/>
                  </a:lnTo>
                  <a:lnTo>
                    <a:pt x="1474458" y="1706375"/>
                  </a:lnTo>
                  <a:lnTo>
                    <a:pt x="1517700" y="1695724"/>
                  </a:lnTo>
                  <a:lnTo>
                    <a:pt x="1558024" y="1678679"/>
                  </a:lnTo>
                  <a:lnTo>
                    <a:pt x="1594850" y="1655820"/>
                  </a:lnTo>
                  <a:lnTo>
                    <a:pt x="1627600" y="1627727"/>
                  </a:lnTo>
                  <a:lnTo>
                    <a:pt x="1655693" y="1594977"/>
                  </a:lnTo>
                  <a:lnTo>
                    <a:pt x="1678552" y="1558151"/>
                  </a:lnTo>
                  <a:lnTo>
                    <a:pt x="1695597" y="1517827"/>
                  </a:lnTo>
                  <a:lnTo>
                    <a:pt x="1706248" y="1474585"/>
                  </a:lnTo>
                  <a:lnTo>
                    <a:pt x="1709927" y="1429003"/>
                  </a:lnTo>
                  <a:lnTo>
                    <a:pt x="1709927" y="281050"/>
                  </a:lnTo>
                  <a:lnTo>
                    <a:pt x="1706248" y="235469"/>
                  </a:lnTo>
                  <a:lnTo>
                    <a:pt x="1695597" y="192227"/>
                  </a:lnTo>
                  <a:lnTo>
                    <a:pt x="1678552" y="151903"/>
                  </a:lnTo>
                  <a:lnTo>
                    <a:pt x="1655693" y="115077"/>
                  </a:lnTo>
                  <a:lnTo>
                    <a:pt x="1627600" y="82327"/>
                  </a:lnTo>
                  <a:lnTo>
                    <a:pt x="1594850" y="54234"/>
                  </a:lnTo>
                  <a:lnTo>
                    <a:pt x="1558024" y="31375"/>
                  </a:lnTo>
                  <a:lnTo>
                    <a:pt x="1517700" y="14330"/>
                  </a:lnTo>
                  <a:lnTo>
                    <a:pt x="1474458" y="3679"/>
                  </a:lnTo>
                  <a:lnTo>
                    <a:pt x="142887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03754" y="3390773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30" y="0"/>
                  </a:moveTo>
                  <a:lnTo>
                    <a:pt x="175387" y="0"/>
                  </a:lnTo>
                  <a:lnTo>
                    <a:pt x="128749" y="6271"/>
                  </a:lnTo>
                  <a:lnTo>
                    <a:pt x="86849" y="23970"/>
                  </a:lnTo>
                  <a:lnTo>
                    <a:pt x="51355" y="51419"/>
                  </a:lnTo>
                  <a:lnTo>
                    <a:pt x="23937" y="86943"/>
                  </a:lnTo>
                  <a:lnTo>
                    <a:pt x="6262" y="128866"/>
                  </a:lnTo>
                  <a:lnTo>
                    <a:pt x="0" y="175513"/>
                  </a:lnTo>
                  <a:lnTo>
                    <a:pt x="0" y="411352"/>
                  </a:lnTo>
                  <a:lnTo>
                    <a:pt x="6262" y="458000"/>
                  </a:lnTo>
                  <a:lnTo>
                    <a:pt x="23937" y="499923"/>
                  </a:lnTo>
                  <a:lnTo>
                    <a:pt x="51355" y="535447"/>
                  </a:lnTo>
                  <a:lnTo>
                    <a:pt x="86849" y="562896"/>
                  </a:lnTo>
                  <a:lnTo>
                    <a:pt x="128749" y="580595"/>
                  </a:lnTo>
                  <a:lnTo>
                    <a:pt x="175387" y="586866"/>
                  </a:lnTo>
                  <a:lnTo>
                    <a:pt x="1281430" y="586866"/>
                  </a:lnTo>
                  <a:lnTo>
                    <a:pt x="1328067" y="580595"/>
                  </a:lnTo>
                  <a:lnTo>
                    <a:pt x="1369967" y="562896"/>
                  </a:lnTo>
                  <a:lnTo>
                    <a:pt x="1405461" y="535447"/>
                  </a:lnTo>
                  <a:lnTo>
                    <a:pt x="1432879" y="499923"/>
                  </a:lnTo>
                  <a:lnTo>
                    <a:pt x="1450554" y="458000"/>
                  </a:lnTo>
                  <a:lnTo>
                    <a:pt x="1456817" y="411352"/>
                  </a:lnTo>
                  <a:lnTo>
                    <a:pt x="1456817" y="175513"/>
                  </a:lnTo>
                  <a:lnTo>
                    <a:pt x="1450554" y="128866"/>
                  </a:lnTo>
                  <a:lnTo>
                    <a:pt x="1432879" y="86943"/>
                  </a:lnTo>
                  <a:lnTo>
                    <a:pt x="1405461" y="51419"/>
                  </a:lnTo>
                  <a:lnTo>
                    <a:pt x="1369967" y="23970"/>
                  </a:lnTo>
                  <a:lnTo>
                    <a:pt x="1328067" y="6271"/>
                  </a:lnTo>
                  <a:lnTo>
                    <a:pt x="128143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43401" y="3265933"/>
            <a:ext cx="1541272" cy="1596898"/>
            <a:chOff x="4343400" y="3265932"/>
            <a:chExt cx="1710055" cy="1710055"/>
          </a:xfrm>
        </p:grpSpPr>
        <p:sp>
          <p:nvSpPr>
            <p:cNvPr id="27" name="object 27"/>
            <p:cNvSpPr/>
            <p:nvPr/>
          </p:nvSpPr>
          <p:spPr>
            <a:xfrm>
              <a:off x="4343400" y="3265932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4" h="1710054">
                  <a:moveTo>
                    <a:pt x="1429003" y="0"/>
                  </a:moveTo>
                  <a:lnTo>
                    <a:pt x="281050" y="0"/>
                  </a:lnTo>
                  <a:lnTo>
                    <a:pt x="235469" y="3679"/>
                  </a:lnTo>
                  <a:lnTo>
                    <a:pt x="192227" y="14330"/>
                  </a:lnTo>
                  <a:lnTo>
                    <a:pt x="151903" y="31375"/>
                  </a:lnTo>
                  <a:lnTo>
                    <a:pt x="115077" y="54234"/>
                  </a:lnTo>
                  <a:lnTo>
                    <a:pt x="82327" y="82327"/>
                  </a:lnTo>
                  <a:lnTo>
                    <a:pt x="54234" y="115077"/>
                  </a:lnTo>
                  <a:lnTo>
                    <a:pt x="31375" y="151903"/>
                  </a:lnTo>
                  <a:lnTo>
                    <a:pt x="14330" y="192227"/>
                  </a:lnTo>
                  <a:lnTo>
                    <a:pt x="3679" y="235469"/>
                  </a:lnTo>
                  <a:lnTo>
                    <a:pt x="0" y="281050"/>
                  </a:lnTo>
                  <a:lnTo>
                    <a:pt x="0" y="1429003"/>
                  </a:lnTo>
                  <a:lnTo>
                    <a:pt x="3679" y="1474582"/>
                  </a:lnTo>
                  <a:lnTo>
                    <a:pt x="14330" y="1517814"/>
                  </a:lnTo>
                  <a:lnTo>
                    <a:pt x="31375" y="1558124"/>
                  </a:lnTo>
                  <a:lnTo>
                    <a:pt x="54234" y="1594933"/>
                  </a:lnTo>
                  <a:lnTo>
                    <a:pt x="82327" y="1627663"/>
                  </a:lnTo>
                  <a:lnTo>
                    <a:pt x="115077" y="1655738"/>
                  </a:lnTo>
                  <a:lnTo>
                    <a:pt x="151903" y="1678580"/>
                  </a:lnTo>
                  <a:lnTo>
                    <a:pt x="192227" y="1695610"/>
                  </a:lnTo>
                  <a:lnTo>
                    <a:pt x="235469" y="1706252"/>
                  </a:lnTo>
                  <a:lnTo>
                    <a:pt x="281050" y="1709927"/>
                  </a:lnTo>
                  <a:lnTo>
                    <a:pt x="1429003" y="1710054"/>
                  </a:lnTo>
                  <a:lnTo>
                    <a:pt x="1474582" y="1706375"/>
                  </a:lnTo>
                  <a:lnTo>
                    <a:pt x="1517814" y="1695724"/>
                  </a:lnTo>
                  <a:lnTo>
                    <a:pt x="1558124" y="1678679"/>
                  </a:lnTo>
                  <a:lnTo>
                    <a:pt x="1594933" y="1655820"/>
                  </a:lnTo>
                  <a:lnTo>
                    <a:pt x="1627663" y="1627727"/>
                  </a:lnTo>
                  <a:lnTo>
                    <a:pt x="1655738" y="1594977"/>
                  </a:lnTo>
                  <a:lnTo>
                    <a:pt x="1678580" y="1558151"/>
                  </a:lnTo>
                  <a:lnTo>
                    <a:pt x="1695610" y="1517827"/>
                  </a:lnTo>
                  <a:lnTo>
                    <a:pt x="1706252" y="1474585"/>
                  </a:lnTo>
                  <a:lnTo>
                    <a:pt x="1709927" y="1429003"/>
                  </a:lnTo>
                  <a:lnTo>
                    <a:pt x="1709927" y="281050"/>
                  </a:lnTo>
                  <a:lnTo>
                    <a:pt x="1706252" y="235469"/>
                  </a:lnTo>
                  <a:lnTo>
                    <a:pt x="1695610" y="192227"/>
                  </a:lnTo>
                  <a:lnTo>
                    <a:pt x="1678580" y="151903"/>
                  </a:lnTo>
                  <a:lnTo>
                    <a:pt x="1655738" y="115077"/>
                  </a:lnTo>
                  <a:lnTo>
                    <a:pt x="1627663" y="82327"/>
                  </a:lnTo>
                  <a:lnTo>
                    <a:pt x="1594933" y="54234"/>
                  </a:lnTo>
                  <a:lnTo>
                    <a:pt x="1558124" y="31375"/>
                  </a:lnTo>
                  <a:lnTo>
                    <a:pt x="1517814" y="14330"/>
                  </a:lnTo>
                  <a:lnTo>
                    <a:pt x="1474582" y="3679"/>
                  </a:lnTo>
                  <a:lnTo>
                    <a:pt x="142900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32172" y="3390773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29" y="0"/>
                  </a:moveTo>
                  <a:lnTo>
                    <a:pt x="175513" y="0"/>
                  </a:lnTo>
                  <a:lnTo>
                    <a:pt x="128866" y="6271"/>
                  </a:lnTo>
                  <a:lnTo>
                    <a:pt x="86943" y="23970"/>
                  </a:lnTo>
                  <a:lnTo>
                    <a:pt x="51419" y="51419"/>
                  </a:lnTo>
                  <a:lnTo>
                    <a:pt x="23970" y="86943"/>
                  </a:lnTo>
                  <a:lnTo>
                    <a:pt x="6271" y="128866"/>
                  </a:lnTo>
                  <a:lnTo>
                    <a:pt x="0" y="175513"/>
                  </a:lnTo>
                  <a:lnTo>
                    <a:pt x="0" y="411352"/>
                  </a:lnTo>
                  <a:lnTo>
                    <a:pt x="6271" y="458000"/>
                  </a:lnTo>
                  <a:lnTo>
                    <a:pt x="23970" y="499923"/>
                  </a:lnTo>
                  <a:lnTo>
                    <a:pt x="51419" y="535447"/>
                  </a:lnTo>
                  <a:lnTo>
                    <a:pt x="86943" y="562896"/>
                  </a:lnTo>
                  <a:lnTo>
                    <a:pt x="128866" y="580595"/>
                  </a:lnTo>
                  <a:lnTo>
                    <a:pt x="175513" y="586866"/>
                  </a:lnTo>
                  <a:lnTo>
                    <a:pt x="1281429" y="586866"/>
                  </a:lnTo>
                  <a:lnTo>
                    <a:pt x="1328077" y="580595"/>
                  </a:lnTo>
                  <a:lnTo>
                    <a:pt x="1370000" y="562896"/>
                  </a:lnTo>
                  <a:lnTo>
                    <a:pt x="1405524" y="535447"/>
                  </a:lnTo>
                  <a:lnTo>
                    <a:pt x="1432973" y="499923"/>
                  </a:lnTo>
                  <a:lnTo>
                    <a:pt x="1450672" y="458000"/>
                  </a:lnTo>
                  <a:lnTo>
                    <a:pt x="1456943" y="411352"/>
                  </a:lnTo>
                  <a:lnTo>
                    <a:pt x="1456943" y="175513"/>
                  </a:lnTo>
                  <a:lnTo>
                    <a:pt x="1450672" y="128866"/>
                  </a:lnTo>
                  <a:lnTo>
                    <a:pt x="1432973" y="86943"/>
                  </a:lnTo>
                  <a:lnTo>
                    <a:pt x="1405524" y="51419"/>
                  </a:lnTo>
                  <a:lnTo>
                    <a:pt x="1370000" y="23970"/>
                  </a:lnTo>
                  <a:lnTo>
                    <a:pt x="1328077" y="6271"/>
                  </a:lnTo>
                  <a:lnTo>
                    <a:pt x="128142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63930" y="2196210"/>
            <a:ext cx="1417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Портал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государственной</a:t>
            </a:r>
            <a:r>
              <a:rPr sz="600" b="1" spc="3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поддержки</a:t>
            </a:r>
            <a:r>
              <a:rPr sz="600" b="1" spc="500" dirty="0">
                <a:latin typeface="Arial"/>
                <a:cs typeface="Arial"/>
              </a:rPr>
              <a:t> </a:t>
            </a:r>
            <a:r>
              <a:rPr sz="600" b="1" dirty="0" err="1">
                <a:latin typeface="Arial"/>
                <a:cs typeface="Arial"/>
              </a:rPr>
              <a:t>бизнеса</a:t>
            </a:r>
            <a:r>
              <a:rPr sz="600" b="1" spc="35" dirty="0">
                <a:latin typeface="Arial"/>
                <a:cs typeface="Arial"/>
              </a:rPr>
              <a:t> </a:t>
            </a:r>
            <a:r>
              <a:rPr lang="ru-RU" sz="600" b="1" spc="-10" dirty="0" smtClean="0">
                <a:latin typeface="Arial"/>
                <a:cs typeface="Arial"/>
              </a:rPr>
              <a:t>Кемеровской области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16427" y="2770201"/>
            <a:ext cx="990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22840" y="2834335"/>
            <a:ext cx="1288427" cy="180340"/>
          </a:xfrm>
          <a:custGeom>
            <a:avLst/>
            <a:gdLst/>
            <a:ahLst/>
            <a:cxnLst/>
            <a:rect l="l" t="t" r="r" b="b"/>
            <a:pathLst>
              <a:path w="1710054" h="234314">
                <a:moveTo>
                  <a:pt x="1592834" y="0"/>
                </a:moveTo>
                <a:lnTo>
                  <a:pt x="116967" y="0"/>
                </a:lnTo>
                <a:lnTo>
                  <a:pt x="71419" y="9205"/>
                </a:lnTo>
                <a:lnTo>
                  <a:pt x="34242" y="34305"/>
                </a:lnTo>
                <a:lnTo>
                  <a:pt x="9185" y="71526"/>
                </a:lnTo>
                <a:lnTo>
                  <a:pt x="0" y="117094"/>
                </a:lnTo>
                <a:lnTo>
                  <a:pt x="9185" y="162714"/>
                </a:lnTo>
                <a:lnTo>
                  <a:pt x="34242" y="199929"/>
                </a:lnTo>
                <a:lnTo>
                  <a:pt x="71419" y="225000"/>
                </a:lnTo>
                <a:lnTo>
                  <a:pt x="116967" y="234187"/>
                </a:lnTo>
                <a:lnTo>
                  <a:pt x="1592834" y="234187"/>
                </a:lnTo>
                <a:lnTo>
                  <a:pt x="1638401" y="225000"/>
                </a:lnTo>
                <a:lnTo>
                  <a:pt x="1675622" y="199929"/>
                </a:lnTo>
                <a:lnTo>
                  <a:pt x="1700722" y="162714"/>
                </a:lnTo>
                <a:lnTo>
                  <a:pt x="1709927" y="117094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https://moibiz42.ru/ga.ru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34332" y="2196210"/>
            <a:ext cx="1450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Агентство</a:t>
            </a:r>
            <a:r>
              <a:rPr sz="600" b="1" spc="5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стратегических</a:t>
            </a:r>
            <a:r>
              <a:rPr sz="600" b="1" spc="6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инициатив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08041" y="2848736"/>
            <a:ext cx="5048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https://asi.ru/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22516" y="2196210"/>
            <a:ext cx="1212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Arial"/>
                <a:cs typeface="Arial"/>
              </a:rPr>
              <a:t>Корпорация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малого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и</a:t>
            </a:r>
            <a:r>
              <a:rPr sz="600" b="1" spc="1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среднего</a:t>
            </a:r>
            <a:r>
              <a:rPr sz="600" b="1" spc="50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предпринимательства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86804" y="2848736"/>
            <a:ext cx="7213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https://corpmsp.ru/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08098" y="2121978"/>
            <a:ext cx="978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 algn="ctr">
              <a:lnSpc>
                <a:spcPct val="100000"/>
              </a:lnSpc>
              <a:spcBef>
                <a:spcPts val="100"/>
              </a:spcBef>
            </a:pPr>
            <a:r>
              <a:rPr sz="600" b="1" spc="-10" dirty="0" err="1">
                <a:latin typeface="Arial"/>
                <a:cs typeface="Arial"/>
              </a:rPr>
              <a:t>Инвестиционный</a:t>
            </a:r>
            <a:r>
              <a:rPr sz="600" b="1" spc="60" dirty="0">
                <a:latin typeface="Arial"/>
                <a:cs typeface="Arial"/>
              </a:rPr>
              <a:t> </a:t>
            </a:r>
            <a:r>
              <a:rPr sz="600" b="1" spc="-10" dirty="0" smtClean="0">
                <a:latin typeface="Arial"/>
                <a:cs typeface="Arial"/>
              </a:rPr>
              <a:t>по</a:t>
            </a:r>
            <a:r>
              <a:rPr lang="ru-RU" sz="600" b="1" spc="-10" dirty="0" smtClean="0">
                <a:latin typeface="Arial"/>
                <a:cs typeface="Arial"/>
              </a:rPr>
              <a:t>р</a:t>
            </a:r>
            <a:r>
              <a:rPr sz="600" b="1" spc="-10" dirty="0" err="1" smtClean="0">
                <a:latin typeface="Arial"/>
                <a:cs typeface="Arial"/>
              </a:rPr>
              <a:t>тал</a:t>
            </a:r>
            <a:r>
              <a:rPr sz="600" b="1" spc="500" dirty="0" smtClean="0">
                <a:latin typeface="Arial"/>
                <a:cs typeface="Arial"/>
              </a:rPr>
              <a:t> </a:t>
            </a:r>
            <a:r>
              <a:rPr lang="ru-RU" sz="600" b="1" spc="-10" dirty="0" smtClean="0">
                <a:latin typeface="Arial"/>
                <a:cs typeface="Arial"/>
              </a:rPr>
              <a:t>Кузбасса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02063" y="2866830"/>
            <a:ext cx="125901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https://kuzbass-invest.ru/</a:t>
            </a:r>
            <a:endParaRPr sz="6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85430" y="4061205"/>
            <a:ext cx="145732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" b="1" dirty="0" smtClean="0">
                <a:latin typeface="Arial"/>
                <a:cs typeface="Arial"/>
              </a:rPr>
              <a:t>Г</a:t>
            </a:r>
            <a:r>
              <a:rPr lang="ru-RU" sz="600" b="1" dirty="0" smtClean="0">
                <a:latin typeface="Arial"/>
                <a:cs typeface="Arial"/>
              </a:rPr>
              <a:t>АУ</a:t>
            </a:r>
            <a:r>
              <a:rPr lang="ru-RU" sz="600" b="1" dirty="0">
                <a:latin typeface="Arial"/>
                <a:cs typeface="Arial"/>
              </a:rPr>
              <a:t> </a:t>
            </a:r>
            <a:r>
              <a:rPr sz="600" b="1" spc="-10" dirty="0" smtClean="0">
                <a:latin typeface="Arial"/>
                <a:cs typeface="Arial"/>
              </a:rPr>
              <a:t>«</a:t>
            </a:r>
            <a:r>
              <a:rPr lang="ru-RU" sz="600" b="1" spc="-10" dirty="0" smtClean="0">
                <a:latin typeface="Arial"/>
                <a:cs typeface="Arial"/>
              </a:rPr>
              <a:t>УМФЦ Кузбасса</a:t>
            </a:r>
            <a:r>
              <a:rPr sz="600" b="1" spc="-10" dirty="0" smtClean="0">
                <a:latin typeface="Arial"/>
                <a:cs typeface="Arial"/>
              </a:rPr>
              <a:t>»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76804" y="4055109"/>
            <a:ext cx="9099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Calibri"/>
                <a:cs typeface="Calibri"/>
              </a:rPr>
              <a:t>Цифровая</a:t>
            </a:r>
            <a:endParaRPr sz="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b="1" spc="-10" dirty="0">
                <a:latin typeface="Calibri"/>
                <a:cs typeface="Calibri"/>
              </a:rPr>
              <a:t>платформа</a:t>
            </a:r>
            <a:r>
              <a:rPr sz="800" b="1" spc="4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МСП.РФ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42666" y="4713858"/>
            <a:ext cx="5784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https://мсп.рф/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79900" y="4035392"/>
            <a:ext cx="754889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МСП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spc="-20" dirty="0">
                <a:latin typeface="Arial"/>
                <a:cs typeface="Arial"/>
              </a:rPr>
              <a:t>Банк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4409" y="4713858"/>
            <a:ext cx="7131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" dirty="0">
              <a:latin typeface="Arial"/>
              <a:cs typeface="Arial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743" y="1614157"/>
            <a:ext cx="943063" cy="421017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4105" y="1532953"/>
            <a:ext cx="1178826" cy="58740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4724" y="1493892"/>
            <a:ext cx="983678" cy="44748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0813" y="3390303"/>
            <a:ext cx="922401" cy="577938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5750" y="3390341"/>
            <a:ext cx="1073150" cy="58729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55960" y="3390798"/>
            <a:ext cx="982840" cy="577443"/>
          </a:xfrm>
          <a:prstGeom prst="rect">
            <a:avLst/>
          </a:prstGeom>
        </p:spPr>
      </p:pic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14</a:t>
            </a:fld>
            <a:endParaRPr spc="-25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26" y="1443142"/>
            <a:ext cx="434310" cy="468895"/>
          </a:xfrm>
          <a:prstGeom prst="rect">
            <a:avLst/>
          </a:prstGeom>
        </p:spPr>
      </p:pic>
      <p:sp>
        <p:nvSpPr>
          <p:cNvPr id="52" name="object 39"/>
          <p:cNvSpPr/>
          <p:nvPr/>
        </p:nvSpPr>
        <p:spPr>
          <a:xfrm>
            <a:off x="4434332" y="2819400"/>
            <a:ext cx="1288427" cy="180340"/>
          </a:xfrm>
          <a:custGeom>
            <a:avLst/>
            <a:gdLst/>
            <a:ahLst/>
            <a:cxnLst/>
            <a:rect l="l" t="t" r="r" b="b"/>
            <a:pathLst>
              <a:path w="1710054" h="234314">
                <a:moveTo>
                  <a:pt x="1592834" y="0"/>
                </a:moveTo>
                <a:lnTo>
                  <a:pt x="116967" y="0"/>
                </a:lnTo>
                <a:lnTo>
                  <a:pt x="71419" y="9205"/>
                </a:lnTo>
                <a:lnTo>
                  <a:pt x="34242" y="34305"/>
                </a:lnTo>
                <a:lnTo>
                  <a:pt x="9185" y="71526"/>
                </a:lnTo>
                <a:lnTo>
                  <a:pt x="0" y="117094"/>
                </a:lnTo>
                <a:lnTo>
                  <a:pt x="9185" y="162714"/>
                </a:lnTo>
                <a:lnTo>
                  <a:pt x="34242" y="199929"/>
                </a:lnTo>
                <a:lnTo>
                  <a:pt x="71419" y="225000"/>
                </a:lnTo>
                <a:lnTo>
                  <a:pt x="116967" y="234187"/>
                </a:lnTo>
                <a:lnTo>
                  <a:pt x="1592834" y="234187"/>
                </a:lnTo>
                <a:lnTo>
                  <a:pt x="1638401" y="225000"/>
                </a:lnTo>
                <a:lnTo>
                  <a:pt x="1675622" y="199929"/>
                </a:lnTo>
                <a:lnTo>
                  <a:pt x="1700722" y="162714"/>
                </a:lnTo>
                <a:lnTo>
                  <a:pt x="1709927" y="117094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https://asi.ru/</a:t>
            </a:r>
          </a:p>
        </p:txBody>
      </p:sp>
      <p:sp>
        <p:nvSpPr>
          <p:cNvPr id="59" name="object 39"/>
          <p:cNvSpPr/>
          <p:nvPr/>
        </p:nvSpPr>
        <p:spPr>
          <a:xfrm>
            <a:off x="6341726" y="2819400"/>
            <a:ext cx="1288427" cy="180340"/>
          </a:xfrm>
          <a:custGeom>
            <a:avLst/>
            <a:gdLst/>
            <a:ahLst/>
            <a:cxnLst/>
            <a:rect l="l" t="t" r="r" b="b"/>
            <a:pathLst>
              <a:path w="1710054" h="234314">
                <a:moveTo>
                  <a:pt x="1592834" y="0"/>
                </a:moveTo>
                <a:lnTo>
                  <a:pt x="116967" y="0"/>
                </a:lnTo>
                <a:lnTo>
                  <a:pt x="71419" y="9205"/>
                </a:lnTo>
                <a:lnTo>
                  <a:pt x="34242" y="34305"/>
                </a:lnTo>
                <a:lnTo>
                  <a:pt x="9185" y="71526"/>
                </a:lnTo>
                <a:lnTo>
                  <a:pt x="0" y="117094"/>
                </a:lnTo>
                <a:lnTo>
                  <a:pt x="9185" y="162714"/>
                </a:lnTo>
                <a:lnTo>
                  <a:pt x="34242" y="199929"/>
                </a:lnTo>
                <a:lnTo>
                  <a:pt x="71419" y="225000"/>
                </a:lnTo>
                <a:lnTo>
                  <a:pt x="116967" y="234187"/>
                </a:lnTo>
                <a:lnTo>
                  <a:pt x="1592834" y="234187"/>
                </a:lnTo>
                <a:lnTo>
                  <a:pt x="1638401" y="225000"/>
                </a:lnTo>
                <a:lnTo>
                  <a:pt x="1675622" y="199929"/>
                </a:lnTo>
                <a:lnTo>
                  <a:pt x="1700722" y="162714"/>
                </a:lnTo>
                <a:lnTo>
                  <a:pt x="1709927" y="117094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https://corpmsp.ru/</a:t>
            </a:r>
          </a:p>
        </p:txBody>
      </p:sp>
      <p:sp>
        <p:nvSpPr>
          <p:cNvPr id="60" name="object 39"/>
          <p:cNvSpPr/>
          <p:nvPr/>
        </p:nvSpPr>
        <p:spPr>
          <a:xfrm>
            <a:off x="512337" y="4673344"/>
            <a:ext cx="1955873" cy="180340"/>
          </a:xfrm>
          <a:custGeom>
            <a:avLst/>
            <a:gdLst/>
            <a:ahLst/>
            <a:cxnLst/>
            <a:rect l="l" t="t" r="r" b="b"/>
            <a:pathLst>
              <a:path w="1710054" h="234314">
                <a:moveTo>
                  <a:pt x="1592834" y="0"/>
                </a:moveTo>
                <a:lnTo>
                  <a:pt x="116967" y="0"/>
                </a:lnTo>
                <a:lnTo>
                  <a:pt x="71419" y="9205"/>
                </a:lnTo>
                <a:lnTo>
                  <a:pt x="34242" y="34305"/>
                </a:lnTo>
                <a:lnTo>
                  <a:pt x="9185" y="71526"/>
                </a:lnTo>
                <a:lnTo>
                  <a:pt x="0" y="117094"/>
                </a:lnTo>
                <a:lnTo>
                  <a:pt x="9185" y="162714"/>
                </a:lnTo>
                <a:lnTo>
                  <a:pt x="34242" y="199929"/>
                </a:lnTo>
                <a:lnTo>
                  <a:pt x="71419" y="225000"/>
                </a:lnTo>
                <a:lnTo>
                  <a:pt x="116967" y="234187"/>
                </a:lnTo>
                <a:lnTo>
                  <a:pt x="1592834" y="234187"/>
                </a:lnTo>
                <a:lnTo>
                  <a:pt x="1638401" y="225000"/>
                </a:lnTo>
                <a:lnTo>
                  <a:pt x="1675622" y="199929"/>
                </a:lnTo>
                <a:lnTo>
                  <a:pt x="1700722" y="162714"/>
                </a:lnTo>
                <a:lnTo>
                  <a:pt x="1709927" y="117094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https://umfc42.ru/49-mfts/220-mfts-myski</a:t>
            </a:r>
          </a:p>
        </p:txBody>
      </p:sp>
      <p:sp>
        <p:nvSpPr>
          <p:cNvPr id="61" name="object 39"/>
          <p:cNvSpPr/>
          <p:nvPr/>
        </p:nvSpPr>
        <p:spPr>
          <a:xfrm>
            <a:off x="2687567" y="4673727"/>
            <a:ext cx="1288427" cy="180340"/>
          </a:xfrm>
          <a:custGeom>
            <a:avLst/>
            <a:gdLst/>
            <a:ahLst/>
            <a:cxnLst/>
            <a:rect l="l" t="t" r="r" b="b"/>
            <a:pathLst>
              <a:path w="1710054" h="234314">
                <a:moveTo>
                  <a:pt x="1592834" y="0"/>
                </a:moveTo>
                <a:lnTo>
                  <a:pt x="116967" y="0"/>
                </a:lnTo>
                <a:lnTo>
                  <a:pt x="71419" y="9205"/>
                </a:lnTo>
                <a:lnTo>
                  <a:pt x="34242" y="34305"/>
                </a:lnTo>
                <a:lnTo>
                  <a:pt x="9185" y="71526"/>
                </a:lnTo>
                <a:lnTo>
                  <a:pt x="0" y="117094"/>
                </a:lnTo>
                <a:lnTo>
                  <a:pt x="9185" y="162714"/>
                </a:lnTo>
                <a:lnTo>
                  <a:pt x="34242" y="199929"/>
                </a:lnTo>
                <a:lnTo>
                  <a:pt x="71419" y="225000"/>
                </a:lnTo>
                <a:lnTo>
                  <a:pt x="116967" y="234187"/>
                </a:lnTo>
                <a:lnTo>
                  <a:pt x="1592834" y="234187"/>
                </a:lnTo>
                <a:lnTo>
                  <a:pt x="1638401" y="225000"/>
                </a:lnTo>
                <a:lnTo>
                  <a:pt x="1675622" y="199929"/>
                </a:lnTo>
                <a:lnTo>
                  <a:pt x="1700722" y="162714"/>
                </a:lnTo>
                <a:lnTo>
                  <a:pt x="1709927" y="117094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https://</a:t>
            </a:r>
            <a:r>
              <a:rPr lang="ru-RU" sz="800" dirty="0" err="1" smtClean="0">
                <a:solidFill>
                  <a:schemeClr val="bg1"/>
                </a:solidFill>
              </a:rPr>
              <a:t>мсп.рф</a:t>
            </a:r>
            <a:r>
              <a:rPr lang="ru-RU" sz="800" dirty="0" smtClean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62" name="object 39"/>
          <p:cNvSpPr/>
          <p:nvPr/>
        </p:nvSpPr>
        <p:spPr>
          <a:xfrm>
            <a:off x="4435940" y="4673727"/>
            <a:ext cx="1288427" cy="180340"/>
          </a:xfrm>
          <a:custGeom>
            <a:avLst/>
            <a:gdLst/>
            <a:ahLst/>
            <a:cxnLst/>
            <a:rect l="l" t="t" r="r" b="b"/>
            <a:pathLst>
              <a:path w="1710054" h="234314">
                <a:moveTo>
                  <a:pt x="1592834" y="0"/>
                </a:moveTo>
                <a:lnTo>
                  <a:pt x="116967" y="0"/>
                </a:lnTo>
                <a:lnTo>
                  <a:pt x="71419" y="9205"/>
                </a:lnTo>
                <a:lnTo>
                  <a:pt x="34242" y="34305"/>
                </a:lnTo>
                <a:lnTo>
                  <a:pt x="9185" y="71526"/>
                </a:lnTo>
                <a:lnTo>
                  <a:pt x="0" y="117094"/>
                </a:lnTo>
                <a:lnTo>
                  <a:pt x="9185" y="162714"/>
                </a:lnTo>
                <a:lnTo>
                  <a:pt x="34242" y="199929"/>
                </a:lnTo>
                <a:lnTo>
                  <a:pt x="71419" y="225000"/>
                </a:lnTo>
                <a:lnTo>
                  <a:pt x="116967" y="234187"/>
                </a:lnTo>
                <a:lnTo>
                  <a:pt x="1592834" y="234187"/>
                </a:lnTo>
                <a:lnTo>
                  <a:pt x="1638401" y="225000"/>
                </a:lnTo>
                <a:lnTo>
                  <a:pt x="1675622" y="199929"/>
                </a:lnTo>
                <a:lnTo>
                  <a:pt x="1700722" y="162714"/>
                </a:lnTo>
                <a:lnTo>
                  <a:pt x="1709927" y="117094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https://mspbank.ru</a:t>
            </a:r>
          </a:p>
        </p:txBody>
      </p:sp>
      <p:sp>
        <p:nvSpPr>
          <p:cNvPr id="63" name="object 39"/>
          <p:cNvSpPr/>
          <p:nvPr/>
        </p:nvSpPr>
        <p:spPr>
          <a:xfrm>
            <a:off x="2687567" y="2819400"/>
            <a:ext cx="1288427" cy="180340"/>
          </a:xfrm>
          <a:custGeom>
            <a:avLst/>
            <a:gdLst/>
            <a:ahLst/>
            <a:cxnLst/>
            <a:rect l="l" t="t" r="r" b="b"/>
            <a:pathLst>
              <a:path w="1710054" h="234314">
                <a:moveTo>
                  <a:pt x="1592834" y="0"/>
                </a:moveTo>
                <a:lnTo>
                  <a:pt x="116967" y="0"/>
                </a:lnTo>
                <a:lnTo>
                  <a:pt x="71419" y="9205"/>
                </a:lnTo>
                <a:lnTo>
                  <a:pt x="34242" y="34305"/>
                </a:lnTo>
                <a:lnTo>
                  <a:pt x="9185" y="71526"/>
                </a:lnTo>
                <a:lnTo>
                  <a:pt x="0" y="117094"/>
                </a:lnTo>
                <a:lnTo>
                  <a:pt x="9185" y="162714"/>
                </a:lnTo>
                <a:lnTo>
                  <a:pt x="34242" y="199929"/>
                </a:lnTo>
                <a:lnTo>
                  <a:pt x="71419" y="225000"/>
                </a:lnTo>
                <a:lnTo>
                  <a:pt x="116967" y="234187"/>
                </a:lnTo>
                <a:lnTo>
                  <a:pt x="1592834" y="234187"/>
                </a:lnTo>
                <a:lnTo>
                  <a:pt x="1638401" y="225000"/>
                </a:lnTo>
                <a:lnTo>
                  <a:pt x="1675622" y="199929"/>
                </a:lnTo>
                <a:lnTo>
                  <a:pt x="1700722" y="162714"/>
                </a:lnTo>
                <a:lnTo>
                  <a:pt x="1709927" y="117094"/>
                </a:lnTo>
                <a:lnTo>
                  <a:pt x="1700722" y="71526"/>
                </a:lnTo>
                <a:lnTo>
                  <a:pt x="1675622" y="34305"/>
                </a:lnTo>
                <a:lnTo>
                  <a:pt x="1638401" y="9205"/>
                </a:lnTo>
                <a:lnTo>
                  <a:pt x="159283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https://kuzbass-invest.ru/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86821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3" name="object 3"/>
          <p:cNvSpPr/>
          <p:nvPr/>
        </p:nvSpPr>
        <p:spPr>
          <a:xfrm>
            <a:off x="627011" y="163576"/>
            <a:ext cx="757555" cy="274320"/>
          </a:xfrm>
          <a:custGeom>
            <a:avLst/>
            <a:gdLst/>
            <a:ahLst/>
            <a:cxnLst/>
            <a:rect l="l" t="t" r="r" b="b"/>
            <a:pathLst>
              <a:path w="757555" h="274320">
                <a:moveTo>
                  <a:pt x="620255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620255" y="273938"/>
                </a:lnTo>
                <a:lnTo>
                  <a:pt x="663510" y="266955"/>
                </a:lnTo>
                <a:lnTo>
                  <a:pt x="701090" y="247510"/>
                </a:lnTo>
                <a:lnTo>
                  <a:pt x="730733" y="217867"/>
                </a:lnTo>
                <a:lnTo>
                  <a:pt x="750177" y="180288"/>
                </a:lnTo>
                <a:lnTo>
                  <a:pt x="757161" y="137032"/>
                </a:lnTo>
                <a:lnTo>
                  <a:pt x="750177" y="93715"/>
                </a:lnTo>
                <a:lnTo>
                  <a:pt x="730733" y="56098"/>
                </a:lnTo>
                <a:lnTo>
                  <a:pt x="701090" y="26436"/>
                </a:lnTo>
                <a:lnTo>
                  <a:pt x="663510" y="6984"/>
                </a:lnTo>
                <a:lnTo>
                  <a:pt x="62025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06" y="223773"/>
            <a:ext cx="4908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контакты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1365" y="1523559"/>
            <a:ext cx="4264598" cy="1642929"/>
            <a:chOff x="627011" y="1429258"/>
            <a:chExt cx="4498340" cy="1908175"/>
          </a:xfrm>
        </p:grpSpPr>
        <p:sp>
          <p:nvSpPr>
            <p:cNvPr id="14" name="object 14"/>
            <p:cNvSpPr/>
            <p:nvPr/>
          </p:nvSpPr>
          <p:spPr>
            <a:xfrm>
              <a:off x="627011" y="1429258"/>
              <a:ext cx="4498340" cy="1908175"/>
            </a:xfrm>
            <a:custGeom>
              <a:avLst/>
              <a:gdLst/>
              <a:ahLst/>
              <a:cxnLst/>
              <a:rect l="l" t="t" r="r" b="b"/>
              <a:pathLst>
                <a:path w="4498340" h="1908175">
                  <a:moveTo>
                    <a:pt x="4165841" y="0"/>
                  </a:moveTo>
                  <a:lnTo>
                    <a:pt x="331952" y="0"/>
                  </a:lnTo>
                  <a:lnTo>
                    <a:pt x="282897" y="3601"/>
                  </a:lnTo>
                  <a:lnTo>
                    <a:pt x="236078" y="14062"/>
                  </a:lnTo>
                  <a:lnTo>
                    <a:pt x="192007" y="30868"/>
                  </a:lnTo>
                  <a:lnTo>
                    <a:pt x="151198" y="53505"/>
                  </a:lnTo>
                  <a:lnTo>
                    <a:pt x="114165" y="81457"/>
                  </a:lnTo>
                  <a:lnTo>
                    <a:pt x="81420" y="114210"/>
                  </a:lnTo>
                  <a:lnTo>
                    <a:pt x="53478" y="151250"/>
                  </a:lnTo>
                  <a:lnTo>
                    <a:pt x="30851" y="192061"/>
                  </a:lnTo>
                  <a:lnTo>
                    <a:pt x="14054" y="236129"/>
                  </a:lnTo>
                  <a:lnTo>
                    <a:pt x="3599" y="282939"/>
                  </a:lnTo>
                  <a:lnTo>
                    <a:pt x="0" y="331977"/>
                  </a:lnTo>
                  <a:lnTo>
                    <a:pt x="0" y="1576196"/>
                  </a:lnTo>
                  <a:lnTo>
                    <a:pt x="3599" y="1625232"/>
                  </a:lnTo>
                  <a:lnTo>
                    <a:pt x="14054" y="1672034"/>
                  </a:lnTo>
                  <a:lnTo>
                    <a:pt x="30851" y="1716090"/>
                  </a:lnTo>
                  <a:lnTo>
                    <a:pt x="53478" y="1756886"/>
                  </a:lnTo>
                  <a:lnTo>
                    <a:pt x="81420" y="1793909"/>
                  </a:lnTo>
                  <a:lnTo>
                    <a:pt x="114165" y="1826645"/>
                  </a:lnTo>
                  <a:lnTo>
                    <a:pt x="151198" y="1854580"/>
                  </a:lnTo>
                  <a:lnTo>
                    <a:pt x="192007" y="1877202"/>
                  </a:lnTo>
                  <a:lnTo>
                    <a:pt x="236078" y="1893996"/>
                  </a:lnTo>
                  <a:lnTo>
                    <a:pt x="282897" y="1904449"/>
                  </a:lnTo>
                  <a:lnTo>
                    <a:pt x="331952" y="1908047"/>
                  </a:lnTo>
                  <a:lnTo>
                    <a:pt x="4165841" y="1908047"/>
                  </a:lnTo>
                  <a:lnTo>
                    <a:pt x="4214907" y="1904449"/>
                  </a:lnTo>
                  <a:lnTo>
                    <a:pt x="4261736" y="1893996"/>
                  </a:lnTo>
                  <a:lnTo>
                    <a:pt x="4305812" y="1877202"/>
                  </a:lnTo>
                  <a:lnTo>
                    <a:pt x="4346625" y="1854580"/>
                  </a:lnTo>
                  <a:lnTo>
                    <a:pt x="4383660" y="1826645"/>
                  </a:lnTo>
                  <a:lnTo>
                    <a:pt x="4416404" y="1793909"/>
                  </a:lnTo>
                  <a:lnTo>
                    <a:pt x="4444346" y="1756886"/>
                  </a:lnTo>
                  <a:lnTo>
                    <a:pt x="4466971" y="1716090"/>
                  </a:lnTo>
                  <a:lnTo>
                    <a:pt x="4483767" y="1672034"/>
                  </a:lnTo>
                  <a:lnTo>
                    <a:pt x="4494220" y="1625232"/>
                  </a:lnTo>
                  <a:lnTo>
                    <a:pt x="4497819" y="1576196"/>
                  </a:lnTo>
                  <a:lnTo>
                    <a:pt x="4497819" y="331977"/>
                  </a:lnTo>
                  <a:lnTo>
                    <a:pt x="4494220" y="282939"/>
                  </a:lnTo>
                  <a:lnTo>
                    <a:pt x="4483767" y="236129"/>
                  </a:lnTo>
                  <a:lnTo>
                    <a:pt x="4466971" y="192061"/>
                  </a:lnTo>
                  <a:lnTo>
                    <a:pt x="4444346" y="151250"/>
                  </a:lnTo>
                  <a:lnTo>
                    <a:pt x="4416404" y="114210"/>
                  </a:lnTo>
                  <a:lnTo>
                    <a:pt x="4383660" y="81457"/>
                  </a:lnTo>
                  <a:lnTo>
                    <a:pt x="4346625" y="53505"/>
                  </a:lnTo>
                  <a:lnTo>
                    <a:pt x="4305812" y="30868"/>
                  </a:lnTo>
                  <a:lnTo>
                    <a:pt x="4261736" y="14062"/>
                  </a:lnTo>
                  <a:lnTo>
                    <a:pt x="4214907" y="3601"/>
                  </a:lnTo>
                  <a:lnTo>
                    <a:pt x="4165841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2491" y="2226291"/>
              <a:ext cx="179997" cy="17999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482901" y="2231447"/>
            <a:ext cx="9769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  <a:cs typeface="Arial"/>
              </a:rPr>
              <a:t>38474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9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-2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900" b="1" spc="-25" dirty="0" smtClean="0">
                <a:solidFill>
                  <a:srgbClr val="FFFFFF"/>
                </a:solidFill>
                <a:latin typeface="Arial"/>
                <a:cs typeface="Arial"/>
              </a:rPr>
              <a:t>96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0435" y="1651762"/>
            <a:ext cx="2475865" cy="7623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 marR="475615">
              <a:lnSpc>
                <a:spcPct val="100000"/>
              </a:lnSpc>
              <a:spcBef>
                <a:spcPts val="105"/>
              </a:spcBef>
            </a:pPr>
            <a:r>
              <a:rPr sz="1100" b="1" spc="-10" dirty="0" err="1">
                <a:solidFill>
                  <a:srgbClr val="FFFFFF"/>
                </a:solidFill>
                <a:latin typeface="Arial"/>
                <a:cs typeface="Arial"/>
              </a:rPr>
              <a:t>Администрация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Мысковского городского округа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  <a:cs typeface="Arial"/>
              </a:rPr>
              <a:t>Мысковского городского округа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0434" y="2367534"/>
            <a:ext cx="22075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solidFill>
                  <a:srgbClr val="FFFFFF"/>
                </a:solidFill>
                <a:latin typeface="Arial"/>
                <a:cs typeface="Arial"/>
              </a:rPr>
              <a:t>Тимофеев Евгений Владимирович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15</a:t>
            </a:fld>
            <a:endParaRPr spc="-25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67992"/>
            <a:ext cx="6477000" cy="3236129"/>
          </a:xfrm>
          <a:prstGeom prst="rect">
            <a:avLst/>
          </a:prstGeom>
        </p:spPr>
      </p:pic>
      <p:grpSp>
        <p:nvGrpSpPr>
          <p:cNvPr id="35" name="object 13"/>
          <p:cNvGrpSpPr/>
          <p:nvPr/>
        </p:nvGrpSpPr>
        <p:grpSpPr>
          <a:xfrm>
            <a:off x="5162384" y="1523559"/>
            <a:ext cx="4264598" cy="1642929"/>
            <a:chOff x="627011" y="1429258"/>
            <a:chExt cx="4498340" cy="1908175"/>
          </a:xfrm>
        </p:grpSpPr>
        <p:sp>
          <p:nvSpPr>
            <p:cNvPr id="36" name="object 14"/>
            <p:cNvSpPr/>
            <p:nvPr/>
          </p:nvSpPr>
          <p:spPr>
            <a:xfrm>
              <a:off x="627011" y="1429258"/>
              <a:ext cx="4498340" cy="1908175"/>
            </a:xfrm>
            <a:custGeom>
              <a:avLst/>
              <a:gdLst/>
              <a:ahLst/>
              <a:cxnLst/>
              <a:rect l="l" t="t" r="r" b="b"/>
              <a:pathLst>
                <a:path w="4498340" h="1908175">
                  <a:moveTo>
                    <a:pt x="4165841" y="0"/>
                  </a:moveTo>
                  <a:lnTo>
                    <a:pt x="331952" y="0"/>
                  </a:lnTo>
                  <a:lnTo>
                    <a:pt x="282897" y="3601"/>
                  </a:lnTo>
                  <a:lnTo>
                    <a:pt x="236078" y="14062"/>
                  </a:lnTo>
                  <a:lnTo>
                    <a:pt x="192007" y="30868"/>
                  </a:lnTo>
                  <a:lnTo>
                    <a:pt x="151198" y="53505"/>
                  </a:lnTo>
                  <a:lnTo>
                    <a:pt x="114165" y="81457"/>
                  </a:lnTo>
                  <a:lnTo>
                    <a:pt x="81420" y="114210"/>
                  </a:lnTo>
                  <a:lnTo>
                    <a:pt x="53478" y="151250"/>
                  </a:lnTo>
                  <a:lnTo>
                    <a:pt x="30851" y="192061"/>
                  </a:lnTo>
                  <a:lnTo>
                    <a:pt x="14054" y="236129"/>
                  </a:lnTo>
                  <a:lnTo>
                    <a:pt x="3599" y="282939"/>
                  </a:lnTo>
                  <a:lnTo>
                    <a:pt x="0" y="331977"/>
                  </a:lnTo>
                  <a:lnTo>
                    <a:pt x="0" y="1576196"/>
                  </a:lnTo>
                  <a:lnTo>
                    <a:pt x="3599" y="1625232"/>
                  </a:lnTo>
                  <a:lnTo>
                    <a:pt x="14054" y="1672034"/>
                  </a:lnTo>
                  <a:lnTo>
                    <a:pt x="30851" y="1716090"/>
                  </a:lnTo>
                  <a:lnTo>
                    <a:pt x="53478" y="1756886"/>
                  </a:lnTo>
                  <a:lnTo>
                    <a:pt x="81420" y="1793909"/>
                  </a:lnTo>
                  <a:lnTo>
                    <a:pt x="114165" y="1826645"/>
                  </a:lnTo>
                  <a:lnTo>
                    <a:pt x="151198" y="1854580"/>
                  </a:lnTo>
                  <a:lnTo>
                    <a:pt x="192007" y="1877202"/>
                  </a:lnTo>
                  <a:lnTo>
                    <a:pt x="236078" y="1893996"/>
                  </a:lnTo>
                  <a:lnTo>
                    <a:pt x="282897" y="1904449"/>
                  </a:lnTo>
                  <a:lnTo>
                    <a:pt x="331952" y="1908047"/>
                  </a:lnTo>
                  <a:lnTo>
                    <a:pt x="4165841" y="1908047"/>
                  </a:lnTo>
                  <a:lnTo>
                    <a:pt x="4214907" y="1904449"/>
                  </a:lnTo>
                  <a:lnTo>
                    <a:pt x="4261736" y="1893996"/>
                  </a:lnTo>
                  <a:lnTo>
                    <a:pt x="4305812" y="1877202"/>
                  </a:lnTo>
                  <a:lnTo>
                    <a:pt x="4346625" y="1854580"/>
                  </a:lnTo>
                  <a:lnTo>
                    <a:pt x="4383660" y="1826645"/>
                  </a:lnTo>
                  <a:lnTo>
                    <a:pt x="4416404" y="1793909"/>
                  </a:lnTo>
                  <a:lnTo>
                    <a:pt x="4444346" y="1756886"/>
                  </a:lnTo>
                  <a:lnTo>
                    <a:pt x="4466971" y="1716090"/>
                  </a:lnTo>
                  <a:lnTo>
                    <a:pt x="4483767" y="1672034"/>
                  </a:lnTo>
                  <a:lnTo>
                    <a:pt x="4494220" y="1625232"/>
                  </a:lnTo>
                  <a:lnTo>
                    <a:pt x="4497819" y="1576196"/>
                  </a:lnTo>
                  <a:lnTo>
                    <a:pt x="4497819" y="331977"/>
                  </a:lnTo>
                  <a:lnTo>
                    <a:pt x="4494220" y="282939"/>
                  </a:lnTo>
                  <a:lnTo>
                    <a:pt x="4483767" y="236129"/>
                  </a:lnTo>
                  <a:lnTo>
                    <a:pt x="4466971" y="192061"/>
                  </a:lnTo>
                  <a:lnTo>
                    <a:pt x="4444346" y="151250"/>
                  </a:lnTo>
                  <a:lnTo>
                    <a:pt x="4416404" y="114210"/>
                  </a:lnTo>
                  <a:lnTo>
                    <a:pt x="4383660" y="81457"/>
                  </a:lnTo>
                  <a:lnTo>
                    <a:pt x="4346625" y="53505"/>
                  </a:lnTo>
                  <a:lnTo>
                    <a:pt x="4305812" y="30868"/>
                  </a:lnTo>
                  <a:lnTo>
                    <a:pt x="4261736" y="14062"/>
                  </a:lnTo>
                  <a:lnTo>
                    <a:pt x="4214907" y="3601"/>
                  </a:lnTo>
                  <a:lnTo>
                    <a:pt x="4165841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8197" y="2275406"/>
              <a:ext cx="179997" cy="179998"/>
            </a:xfrm>
            <a:prstGeom prst="rect">
              <a:avLst/>
            </a:prstGeom>
          </p:spPr>
        </p:pic>
      </p:grpSp>
      <p:sp>
        <p:nvSpPr>
          <p:cNvPr id="39" name="object 19"/>
          <p:cNvSpPr txBox="1"/>
          <p:nvPr/>
        </p:nvSpPr>
        <p:spPr>
          <a:xfrm>
            <a:off x="8243920" y="2262676"/>
            <a:ext cx="9769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solidFill>
                  <a:srgbClr val="FFFFFF"/>
                </a:solidFill>
                <a:latin typeface="Arial"/>
                <a:cs typeface="Arial"/>
              </a:rPr>
              <a:t>(838474) 2-20-82</a:t>
            </a:r>
            <a:endParaRPr lang="ru-RU" sz="9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0" name="object 21"/>
          <p:cNvSpPr txBox="1"/>
          <p:nvPr/>
        </p:nvSpPr>
        <p:spPr>
          <a:xfrm>
            <a:off x="5588639" y="1711814"/>
            <a:ext cx="3457343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 marR="475615">
              <a:lnSpc>
                <a:spcPct val="100000"/>
              </a:lnSpc>
              <a:spcBef>
                <a:spcPts val="105"/>
              </a:spcBef>
            </a:pP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ИНВЕСТИЦИОННЫЙ УПОЛНОМОЧЕННЫЙ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1" name="object 30"/>
          <p:cNvSpPr txBox="1"/>
          <p:nvPr/>
        </p:nvSpPr>
        <p:spPr>
          <a:xfrm>
            <a:off x="5601635" y="2133424"/>
            <a:ext cx="2207565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solidFill>
                  <a:srgbClr val="FFFFFF"/>
                </a:solidFill>
                <a:latin typeface="Arial"/>
                <a:cs typeface="Arial"/>
              </a:rPr>
              <a:t>Кондакова Татьяна Викторовна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9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solidFill>
                  <a:srgbClr val="FFFFFF"/>
                </a:solidFill>
                <a:latin typeface="Arial"/>
                <a:cs typeface="Arial"/>
              </a:rPr>
              <a:t>заместитель главы Мысковского городского округа по экономике и промышленности</a:t>
            </a:r>
            <a:endParaRPr lang="ru-RU" sz="9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1" y="163576"/>
            <a:ext cx="1048385" cy="274320"/>
          </a:xfrm>
          <a:custGeom>
            <a:avLst/>
            <a:gdLst/>
            <a:ahLst/>
            <a:cxnLst/>
            <a:rect l="l" t="t" r="r" b="b"/>
            <a:pathLst>
              <a:path w="1048385" h="274320">
                <a:moveTo>
                  <a:pt x="911212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911212" y="273938"/>
                </a:lnTo>
                <a:lnTo>
                  <a:pt x="954467" y="266955"/>
                </a:lnTo>
                <a:lnTo>
                  <a:pt x="992047" y="247510"/>
                </a:lnTo>
                <a:lnTo>
                  <a:pt x="1021690" y="217867"/>
                </a:lnTo>
                <a:lnTo>
                  <a:pt x="1041134" y="180288"/>
                </a:lnTo>
                <a:lnTo>
                  <a:pt x="1048118" y="137032"/>
                </a:lnTo>
                <a:lnTo>
                  <a:pt x="1041134" y="93715"/>
                </a:lnTo>
                <a:lnTo>
                  <a:pt x="1021690" y="56098"/>
                </a:lnTo>
                <a:lnTo>
                  <a:pt x="992047" y="26436"/>
                </a:lnTo>
                <a:lnTo>
                  <a:pt x="954467" y="6984"/>
                </a:lnTo>
                <a:lnTo>
                  <a:pt x="91121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06" y="223773"/>
            <a:ext cx="76136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210" y="1422781"/>
            <a:ext cx="2365197" cy="2027555"/>
          </a:xfrm>
          <a:custGeom>
            <a:avLst/>
            <a:gdLst/>
            <a:ahLst/>
            <a:cxnLst/>
            <a:rect l="l" t="t" r="r" b="b"/>
            <a:pathLst>
              <a:path w="2319654" h="2027554">
                <a:moveTo>
                  <a:pt x="2073782" y="0"/>
                </a:moveTo>
                <a:lnTo>
                  <a:pt x="245617" y="0"/>
                </a:lnTo>
                <a:lnTo>
                  <a:pt x="196121" y="4985"/>
                </a:lnTo>
                <a:lnTo>
                  <a:pt x="150018" y="19284"/>
                </a:lnTo>
                <a:lnTo>
                  <a:pt x="108297" y="41911"/>
                </a:lnTo>
                <a:lnTo>
                  <a:pt x="71945" y="71882"/>
                </a:lnTo>
                <a:lnTo>
                  <a:pt x="41951" y="108210"/>
                </a:lnTo>
                <a:lnTo>
                  <a:pt x="19304" y="149911"/>
                </a:lnTo>
                <a:lnTo>
                  <a:pt x="4990" y="196000"/>
                </a:lnTo>
                <a:lnTo>
                  <a:pt x="0" y="245490"/>
                </a:lnTo>
                <a:lnTo>
                  <a:pt x="0" y="1781810"/>
                </a:lnTo>
                <a:lnTo>
                  <a:pt x="4990" y="1831306"/>
                </a:lnTo>
                <a:lnTo>
                  <a:pt x="19303" y="1877409"/>
                </a:lnTo>
                <a:lnTo>
                  <a:pt x="41951" y="1919130"/>
                </a:lnTo>
                <a:lnTo>
                  <a:pt x="71945" y="1955482"/>
                </a:lnTo>
                <a:lnTo>
                  <a:pt x="108297" y="1985476"/>
                </a:lnTo>
                <a:lnTo>
                  <a:pt x="150018" y="2008123"/>
                </a:lnTo>
                <a:lnTo>
                  <a:pt x="196121" y="2022437"/>
                </a:lnTo>
                <a:lnTo>
                  <a:pt x="245617" y="2027427"/>
                </a:lnTo>
                <a:lnTo>
                  <a:pt x="2073782" y="2027427"/>
                </a:lnTo>
                <a:lnTo>
                  <a:pt x="2123279" y="2022437"/>
                </a:lnTo>
                <a:lnTo>
                  <a:pt x="2169382" y="2008124"/>
                </a:lnTo>
                <a:lnTo>
                  <a:pt x="2211103" y="1985476"/>
                </a:lnTo>
                <a:lnTo>
                  <a:pt x="2247455" y="1955482"/>
                </a:lnTo>
                <a:lnTo>
                  <a:pt x="2277449" y="1919130"/>
                </a:lnTo>
                <a:lnTo>
                  <a:pt x="2300096" y="1877409"/>
                </a:lnTo>
                <a:lnTo>
                  <a:pt x="2314410" y="1831306"/>
                </a:lnTo>
                <a:lnTo>
                  <a:pt x="2319401" y="1781810"/>
                </a:lnTo>
                <a:lnTo>
                  <a:pt x="2319401" y="245490"/>
                </a:lnTo>
                <a:lnTo>
                  <a:pt x="2314410" y="196000"/>
                </a:lnTo>
                <a:lnTo>
                  <a:pt x="2300097" y="149911"/>
                </a:lnTo>
                <a:lnTo>
                  <a:pt x="2277449" y="108210"/>
                </a:lnTo>
                <a:lnTo>
                  <a:pt x="2247455" y="71882"/>
                </a:lnTo>
                <a:lnTo>
                  <a:pt x="2211103" y="41911"/>
                </a:lnTo>
                <a:lnTo>
                  <a:pt x="2169382" y="19284"/>
                </a:lnTo>
                <a:lnTo>
                  <a:pt x="2123279" y="4985"/>
                </a:lnTo>
                <a:lnTo>
                  <a:pt x="207378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241" y="1426000"/>
            <a:ext cx="2805435" cy="2027555"/>
          </a:xfrm>
          <a:custGeom>
            <a:avLst/>
            <a:gdLst/>
            <a:ahLst/>
            <a:cxnLst/>
            <a:rect l="l" t="t" r="r" b="b"/>
            <a:pathLst>
              <a:path w="2780665" h="2027554">
                <a:moveTo>
                  <a:pt x="2551798" y="0"/>
                </a:moveTo>
                <a:lnTo>
                  <a:pt x="228638" y="0"/>
                </a:lnTo>
                <a:lnTo>
                  <a:pt x="182558" y="4644"/>
                </a:lnTo>
                <a:lnTo>
                  <a:pt x="139640" y="17966"/>
                </a:lnTo>
                <a:lnTo>
                  <a:pt x="100803" y="39045"/>
                </a:lnTo>
                <a:lnTo>
                  <a:pt x="66965" y="66960"/>
                </a:lnTo>
                <a:lnTo>
                  <a:pt x="39047" y="100793"/>
                </a:lnTo>
                <a:lnTo>
                  <a:pt x="17967" y="139624"/>
                </a:lnTo>
                <a:lnTo>
                  <a:pt x="4645" y="182533"/>
                </a:lnTo>
                <a:lnTo>
                  <a:pt x="0" y="228600"/>
                </a:lnTo>
                <a:lnTo>
                  <a:pt x="0" y="1798827"/>
                </a:lnTo>
                <a:lnTo>
                  <a:pt x="4645" y="1844894"/>
                </a:lnTo>
                <a:lnTo>
                  <a:pt x="17967" y="1887803"/>
                </a:lnTo>
                <a:lnTo>
                  <a:pt x="39047" y="1926634"/>
                </a:lnTo>
                <a:lnTo>
                  <a:pt x="66965" y="1960467"/>
                </a:lnTo>
                <a:lnTo>
                  <a:pt x="100803" y="1988382"/>
                </a:lnTo>
                <a:lnTo>
                  <a:pt x="139640" y="2009461"/>
                </a:lnTo>
                <a:lnTo>
                  <a:pt x="182558" y="2022783"/>
                </a:lnTo>
                <a:lnTo>
                  <a:pt x="228638" y="2027427"/>
                </a:lnTo>
                <a:lnTo>
                  <a:pt x="2551798" y="2027427"/>
                </a:lnTo>
                <a:lnTo>
                  <a:pt x="2597865" y="2022783"/>
                </a:lnTo>
                <a:lnTo>
                  <a:pt x="2640773" y="2009461"/>
                </a:lnTo>
                <a:lnTo>
                  <a:pt x="2679604" y="1988382"/>
                </a:lnTo>
                <a:lnTo>
                  <a:pt x="2713437" y="1960467"/>
                </a:lnTo>
                <a:lnTo>
                  <a:pt x="2741353" y="1926634"/>
                </a:lnTo>
                <a:lnTo>
                  <a:pt x="2762431" y="1887803"/>
                </a:lnTo>
                <a:lnTo>
                  <a:pt x="2775753" y="1844894"/>
                </a:lnTo>
                <a:lnTo>
                  <a:pt x="2780398" y="1798827"/>
                </a:lnTo>
                <a:lnTo>
                  <a:pt x="2780398" y="228600"/>
                </a:lnTo>
                <a:lnTo>
                  <a:pt x="2775753" y="182533"/>
                </a:lnTo>
                <a:lnTo>
                  <a:pt x="2762431" y="139624"/>
                </a:lnTo>
                <a:lnTo>
                  <a:pt x="2741353" y="100793"/>
                </a:lnTo>
                <a:lnTo>
                  <a:pt x="2713437" y="66960"/>
                </a:lnTo>
                <a:lnTo>
                  <a:pt x="2679604" y="39045"/>
                </a:lnTo>
                <a:lnTo>
                  <a:pt x="2640773" y="17966"/>
                </a:lnTo>
                <a:lnTo>
                  <a:pt x="2597865" y="4644"/>
                </a:lnTo>
                <a:lnTo>
                  <a:pt x="255179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8831" y="1391249"/>
            <a:ext cx="2597089" cy="2003127"/>
          </a:xfrm>
          <a:custGeom>
            <a:avLst/>
            <a:gdLst/>
            <a:ahLst/>
            <a:cxnLst/>
            <a:rect l="l" t="t" r="r" b="b"/>
            <a:pathLst>
              <a:path w="3285490" h="2027554">
                <a:moveTo>
                  <a:pt x="3058922" y="0"/>
                </a:moveTo>
                <a:lnTo>
                  <a:pt x="226314" y="0"/>
                </a:lnTo>
                <a:lnTo>
                  <a:pt x="180710" y="4598"/>
                </a:lnTo>
                <a:lnTo>
                  <a:pt x="138231" y="17787"/>
                </a:lnTo>
                <a:lnTo>
                  <a:pt x="99789" y="38656"/>
                </a:lnTo>
                <a:lnTo>
                  <a:pt x="66294" y="66294"/>
                </a:lnTo>
                <a:lnTo>
                  <a:pt x="38656" y="99789"/>
                </a:lnTo>
                <a:lnTo>
                  <a:pt x="17787" y="138231"/>
                </a:lnTo>
                <a:lnTo>
                  <a:pt x="4598" y="180710"/>
                </a:lnTo>
                <a:lnTo>
                  <a:pt x="0" y="226313"/>
                </a:lnTo>
                <a:lnTo>
                  <a:pt x="0" y="1801114"/>
                </a:lnTo>
                <a:lnTo>
                  <a:pt x="4598" y="1846717"/>
                </a:lnTo>
                <a:lnTo>
                  <a:pt x="17787" y="1889196"/>
                </a:lnTo>
                <a:lnTo>
                  <a:pt x="38656" y="1927638"/>
                </a:lnTo>
                <a:lnTo>
                  <a:pt x="66294" y="1961133"/>
                </a:lnTo>
                <a:lnTo>
                  <a:pt x="99789" y="1988771"/>
                </a:lnTo>
                <a:lnTo>
                  <a:pt x="138231" y="2009640"/>
                </a:lnTo>
                <a:lnTo>
                  <a:pt x="180710" y="2022829"/>
                </a:lnTo>
                <a:lnTo>
                  <a:pt x="226314" y="2027427"/>
                </a:lnTo>
                <a:lnTo>
                  <a:pt x="3058922" y="2027427"/>
                </a:lnTo>
                <a:lnTo>
                  <a:pt x="3104525" y="2022829"/>
                </a:lnTo>
                <a:lnTo>
                  <a:pt x="3147004" y="2009640"/>
                </a:lnTo>
                <a:lnTo>
                  <a:pt x="3185446" y="1988771"/>
                </a:lnTo>
                <a:lnTo>
                  <a:pt x="3218941" y="1961133"/>
                </a:lnTo>
                <a:lnTo>
                  <a:pt x="3246579" y="1927638"/>
                </a:lnTo>
                <a:lnTo>
                  <a:pt x="3267448" y="1889196"/>
                </a:lnTo>
                <a:lnTo>
                  <a:pt x="3280637" y="1846717"/>
                </a:lnTo>
                <a:lnTo>
                  <a:pt x="3285235" y="1801114"/>
                </a:lnTo>
                <a:lnTo>
                  <a:pt x="3285235" y="226313"/>
                </a:lnTo>
                <a:lnTo>
                  <a:pt x="3280637" y="180710"/>
                </a:lnTo>
                <a:lnTo>
                  <a:pt x="3267448" y="138231"/>
                </a:lnTo>
                <a:lnTo>
                  <a:pt x="3246579" y="99789"/>
                </a:lnTo>
                <a:lnTo>
                  <a:pt x="3218942" y="66294"/>
                </a:lnTo>
                <a:lnTo>
                  <a:pt x="3185446" y="38656"/>
                </a:lnTo>
                <a:lnTo>
                  <a:pt x="3147004" y="17787"/>
                </a:lnTo>
                <a:lnTo>
                  <a:pt x="3104525" y="4598"/>
                </a:lnTo>
                <a:lnTo>
                  <a:pt x="305892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44930" y="3749218"/>
            <a:ext cx="1956671" cy="1753763"/>
          </a:xfrm>
          <a:custGeom>
            <a:avLst/>
            <a:gdLst/>
            <a:ahLst/>
            <a:cxnLst/>
            <a:rect l="l" t="t" r="r" b="b"/>
            <a:pathLst>
              <a:path w="2319654" h="2027554">
                <a:moveTo>
                  <a:pt x="2078608" y="0"/>
                </a:moveTo>
                <a:lnTo>
                  <a:pt x="240918" y="0"/>
                </a:lnTo>
                <a:lnTo>
                  <a:pt x="192353" y="4892"/>
                </a:lnTo>
                <a:lnTo>
                  <a:pt x="147125" y="18924"/>
                </a:lnTo>
                <a:lnTo>
                  <a:pt x="106201" y="41127"/>
                </a:lnTo>
                <a:lnTo>
                  <a:pt x="70548" y="70532"/>
                </a:lnTo>
                <a:lnTo>
                  <a:pt x="41134" y="106170"/>
                </a:lnTo>
                <a:lnTo>
                  <a:pt x="18926" y="147071"/>
                </a:lnTo>
                <a:lnTo>
                  <a:pt x="4892" y="192268"/>
                </a:lnTo>
                <a:lnTo>
                  <a:pt x="0" y="240792"/>
                </a:lnTo>
                <a:lnTo>
                  <a:pt x="0" y="1786636"/>
                </a:lnTo>
                <a:lnTo>
                  <a:pt x="4892" y="1835159"/>
                </a:lnTo>
                <a:lnTo>
                  <a:pt x="18926" y="1880356"/>
                </a:lnTo>
                <a:lnTo>
                  <a:pt x="41134" y="1921257"/>
                </a:lnTo>
                <a:lnTo>
                  <a:pt x="70548" y="1956895"/>
                </a:lnTo>
                <a:lnTo>
                  <a:pt x="106201" y="1986300"/>
                </a:lnTo>
                <a:lnTo>
                  <a:pt x="147125" y="2008503"/>
                </a:lnTo>
                <a:lnTo>
                  <a:pt x="192353" y="2022535"/>
                </a:lnTo>
                <a:lnTo>
                  <a:pt x="240918" y="2027427"/>
                </a:lnTo>
                <a:lnTo>
                  <a:pt x="2078608" y="2027427"/>
                </a:lnTo>
                <a:lnTo>
                  <a:pt x="2127132" y="2022535"/>
                </a:lnTo>
                <a:lnTo>
                  <a:pt x="2172329" y="2008503"/>
                </a:lnTo>
                <a:lnTo>
                  <a:pt x="2213230" y="1986300"/>
                </a:lnTo>
                <a:lnTo>
                  <a:pt x="2248868" y="1956895"/>
                </a:lnTo>
                <a:lnTo>
                  <a:pt x="2278273" y="1921257"/>
                </a:lnTo>
                <a:lnTo>
                  <a:pt x="2300476" y="1880356"/>
                </a:lnTo>
                <a:lnTo>
                  <a:pt x="2314508" y="1835159"/>
                </a:lnTo>
                <a:lnTo>
                  <a:pt x="2319401" y="1786636"/>
                </a:lnTo>
                <a:lnTo>
                  <a:pt x="2319401" y="240792"/>
                </a:lnTo>
                <a:lnTo>
                  <a:pt x="2314508" y="192268"/>
                </a:lnTo>
                <a:lnTo>
                  <a:pt x="2300476" y="147071"/>
                </a:lnTo>
                <a:lnTo>
                  <a:pt x="2278273" y="106170"/>
                </a:lnTo>
                <a:lnTo>
                  <a:pt x="2248868" y="70532"/>
                </a:lnTo>
                <a:lnTo>
                  <a:pt x="2213230" y="41127"/>
                </a:lnTo>
                <a:lnTo>
                  <a:pt x="2172329" y="18924"/>
                </a:lnTo>
                <a:lnTo>
                  <a:pt x="2127132" y="4892"/>
                </a:lnTo>
                <a:lnTo>
                  <a:pt x="207860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225" y="3726227"/>
            <a:ext cx="2163265" cy="1829411"/>
          </a:xfrm>
          <a:custGeom>
            <a:avLst/>
            <a:gdLst/>
            <a:ahLst/>
            <a:cxnLst/>
            <a:rect l="l" t="t" r="r" b="b"/>
            <a:pathLst>
              <a:path w="2780665" h="2027554">
                <a:moveTo>
                  <a:pt x="2478646" y="0"/>
                </a:moveTo>
                <a:lnTo>
                  <a:pt x="301726" y="0"/>
                </a:lnTo>
                <a:lnTo>
                  <a:pt x="252785" y="3950"/>
                </a:lnTo>
                <a:lnTo>
                  <a:pt x="206358" y="15386"/>
                </a:lnTo>
                <a:lnTo>
                  <a:pt x="163066" y="33686"/>
                </a:lnTo>
                <a:lnTo>
                  <a:pt x="123531" y="58228"/>
                </a:lnTo>
                <a:lnTo>
                  <a:pt x="88374" y="88392"/>
                </a:lnTo>
                <a:lnTo>
                  <a:pt x="58216" y="123553"/>
                </a:lnTo>
                <a:lnTo>
                  <a:pt x="33678" y="163092"/>
                </a:lnTo>
                <a:lnTo>
                  <a:pt x="15382" y="206386"/>
                </a:lnTo>
                <a:lnTo>
                  <a:pt x="3949" y="252813"/>
                </a:lnTo>
                <a:lnTo>
                  <a:pt x="0" y="301752"/>
                </a:lnTo>
                <a:lnTo>
                  <a:pt x="0" y="1725676"/>
                </a:lnTo>
                <a:lnTo>
                  <a:pt x="3949" y="1774646"/>
                </a:lnTo>
                <a:lnTo>
                  <a:pt x="15382" y="1821094"/>
                </a:lnTo>
                <a:lnTo>
                  <a:pt x="33678" y="1864399"/>
                </a:lnTo>
                <a:lnTo>
                  <a:pt x="58216" y="1903942"/>
                </a:lnTo>
                <a:lnTo>
                  <a:pt x="88374" y="1939102"/>
                </a:lnTo>
                <a:lnTo>
                  <a:pt x="123531" y="1969260"/>
                </a:lnTo>
                <a:lnTo>
                  <a:pt x="163066" y="1993795"/>
                </a:lnTo>
                <a:lnTo>
                  <a:pt x="206358" y="2012088"/>
                </a:lnTo>
                <a:lnTo>
                  <a:pt x="252785" y="2023518"/>
                </a:lnTo>
                <a:lnTo>
                  <a:pt x="301726" y="2027466"/>
                </a:lnTo>
                <a:lnTo>
                  <a:pt x="2478646" y="2027466"/>
                </a:lnTo>
                <a:lnTo>
                  <a:pt x="2527584" y="2023518"/>
                </a:lnTo>
                <a:lnTo>
                  <a:pt x="2574012" y="2012088"/>
                </a:lnTo>
                <a:lnTo>
                  <a:pt x="2617305" y="1993795"/>
                </a:lnTo>
                <a:lnTo>
                  <a:pt x="2656844" y="1969260"/>
                </a:lnTo>
                <a:lnTo>
                  <a:pt x="2692006" y="1939102"/>
                </a:lnTo>
                <a:lnTo>
                  <a:pt x="2722169" y="1903942"/>
                </a:lnTo>
                <a:lnTo>
                  <a:pt x="2746711" y="1864399"/>
                </a:lnTo>
                <a:lnTo>
                  <a:pt x="2765011" y="1821094"/>
                </a:lnTo>
                <a:lnTo>
                  <a:pt x="2776448" y="1774646"/>
                </a:lnTo>
                <a:lnTo>
                  <a:pt x="2780398" y="1725676"/>
                </a:lnTo>
                <a:lnTo>
                  <a:pt x="2780398" y="301752"/>
                </a:lnTo>
                <a:lnTo>
                  <a:pt x="2776448" y="252813"/>
                </a:lnTo>
                <a:lnTo>
                  <a:pt x="2765011" y="206386"/>
                </a:lnTo>
                <a:lnTo>
                  <a:pt x="2746711" y="163092"/>
                </a:lnTo>
                <a:lnTo>
                  <a:pt x="2722169" y="123553"/>
                </a:lnTo>
                <a:lnTo>
                  <a:pt x="2692006" y="88392"/>
                </a:lnTo>
                <a:lnTo>
                  <a:pt x="2656844" y="58228"/>
                </a:lnTo>
                <a:lnTo>
                  <a:pt x="2617305" y="33686"/>
                </a:lnTo>
                <a:lnTo>
                  <a:pt x="2574012" y="15386"/>
                </a:lnTo>
                <a:lnTo>
                  <a:pt x="2527584" y="3950"/>
                </a:lnTo>
                <a:lnTo>
                  <a:pt x="247864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2827" y="3749218"/>
            <a:ext cx="1955121" cy="1806420"/>
          </a:xfrm>
          <a:custGeom>
            <a:avLst/>
            <a:gdLst/>
            <a:ahLst/>
            <a:cxnLst/>
            <a:rect l="l" t="t" r="r" b="b"/>
            <a:pathLst>
              <a:path w="3285490" h="2027554">
                <a:moveTo>
                  <a:pt x="3046983" y="0"/>
                </a:moveTo>
                <a:lnTo>
                  <a:pt x="238251" y="0"/>
                </a:ln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0" y="1789176"/>
                </a:lnTo>
                <a:lnTo>
                  <a:pt x="4840" y="1837228"/>
                </a:lnTo>
                <a:lnTo>
                  <a:pt x="18724" y="1881973"/>
                </a:lnTo>
                <a:lnTo>
                  <a:pt x="40692" y="1922456"/>
                </a:lnTo>
                <a:lnTo>
                  <a:pt x="69786" y="1957720"/>
                </a:lnTo>
                <a:lnTo>
                  <a:pt x="105047" y="1986812"/>
                </a:lnTo>
                <a:lnTo>
                  <a:pt x="145518" y="2008774"/>
                </a:lnTo>
                <a:lnTo>
                  <a:pt x="190239" y="2022653"/>
                </a:lnTo>
                <a:lnTo>
                  <a:pt x="238251" y="2027491"/>
                </a:lnTo>
                <a:lnTo>
                  <a:pt x="3046983" y="2027491"/>
                </a:lnTo>
                <a:lnTo>
                  <a:pt x="3094996" y="2022653"/>
                </a:lnTo>
                <a:lnTo>
                  <a:pt x="3139717" y="2008774"/>
                </a:lnTo>
                <a:lnTo>
                  <a:pt x="3180188" y="1986812"/>
                </a:lnTo>
                <a:lnTo>
                  <a:pt x="3215449" y="1957720"/>
                </a:lnTo>
                <a:lnTo>
                  <a:pt x="3244543" y="1922456"/>
                </a:lnTo>
                <a:lnTo>
                  <a:pt x="3266511" y="1881973"/>
                </a:lnTo>
                <a:lnTo>
                  <a:pt x="3280395" y="1837228"/>
                </a:lnTo>
                <a:lnTo>
                  <a:pt x="3285235" y="1789176"/>
                </a:lnTo>
                <a:lnTo>
                  <a:pt x="3285235" y="238251"/>
                </a:lnTo>
                <a:lnTo>
                  <a:pt x="3280395" y="190239"/>
                </a:lnTo>
                <a:lnTo>
                  <a:pt x="3266511" y="145518"/>
                </a:lnTo>
                <a:lnTo>
                  <a:pt x="3244543" y="105047"/>
                </a:lnTo>
                <a:lnTo>
                  <a:pt x="3215449" y="69786"/>
                </a:lnTo>
                <a:lnTo>
                  <a:pt x="3180188" y="40692"/>
                </a:lnTo>
                <a:lnTo>
                  <a:pt x="3139717" y="18724"/>
                </a:lnTo>
                <a:lnTo>
                  <a:pt x="3094996" y="4840"/>
                </a:lnTo>
                <a:lnTo>
                  <a:pt x="3046983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1727" y="1500402"/>
            <a:ext cx="2677153" cy="17062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РАЗВИТЫЙ</a:t>
            </a:r>
            <a:r>
              <a:rPr sz="1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СЕКТОР СЕЛЬСКОХОЗЯЙСТВЕННОГО 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ПРОИЗВО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УГЛЕДОБЫВАЮЩЕЙ ПРОМЫШЛЕННОСТИ  И ЭНЕРГЕТИКИ</a:t>
            </a:r>
          </a:p>
          <a:p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г. добыча угля 84,0, электроэнергия 14,3%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% в общем объеме отгруженной продукции</a:t>
            </a:r>
            <a:endParaRPr lang="x-none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2906" y="1679791"/>
            <a:ext cx="1370341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ТРАНСПОРТНАЯ ДОСТУПНОСТЬ РАЙОНА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2906" y="2325826"/>
            <a:ext cx="1738860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ЖЕЛЕЗНОДОРОЖНЫЙ ТРАНСПОРТ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АВТОМОБИЛЬНЫЙ ТРАНСПОРТ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420" y="4158344"/>
            <a:ext cx="15709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БОГАТОЕ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ИСТОРИКО- КУЛЬТУРНОЕ НАСЛЕДИЕ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6644" y="4397229"/>
            <a:ext cx="14490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СВОБОДНЫЕ ИНВЕСТИЦИОННЫЕ ПЛОЩАДКИ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0623" y="1554035"/>
            <a:ext cx="317055" cy="31705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2160" y="3969811"/>
            <a:ext cx="361734" cy="36173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5550" y="3828764"/>
            <a:ext cx="312966" cy="31296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4400" y="1493314"/>
            <a:ext cx="361734" cy="36173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30890" y="1504683"/>
            <a:ext cx="366407" cy="366407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86991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marL="12700" algn="ctr">
              <a:lnSpc>
                <a:spcPct val="100000"/>
              </a:lnSpc>
            </a:pPr>
            <a:r>
              <a:rPr lang="ru-RU" sz="1800" spc="-20" dirty="0" smtClean="0">
                <a:latin typeface="Times New Roman" pitchFamily="18" charset="0"/>
                <a:cs typeface="Times New Roman" pitchFamily="18" charset="0"/>
              </a:rPr>
              <a:t>МЫСКОВСКОГО ГОРОДСКОГО ОКРУГА</a:t>
            </a:r>
            <a:endParaRPr sz="1800" spc="-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3464" y="6222556"/>
            <a:ext cx="323071" cy="3092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04947" y="3848891"/>
            <a:ext cx="359994" cy="359994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2</a:t>
            </a:fld>
            <a:endParaRPr spc="-25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562160" y="2231435"/>
            <a:ext cx="18960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ОБЛАСТНОМУ ЦЕНТРУ 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272 КМ.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3267884" y="4194264"/>
            <a:ext cx="17470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МЫСКОВСКОГО ГОРОДСКОГО ОКРУГА В  НОВОКУЗНЕЦКУЮ АГЛОМЕРАЦИЮ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9"/>
          <p:cNvSpPr/>
          <p:nvPr/>
        </p:nvSpPr>
        <p:spPr>
          <a:xfrm>
            <a:off x="7379362" y="3708107"/>
            <a:ext cx="2067051" cy="1847532"/>
          </a:xfrm>
          <a:custGeom>
            <a:avLst/>
            <a:gdLst/>
            <a:ahLst/>
            <a:cxnLst/>
            <a:rect l="l" t="t" r="r" b="b"/>
            <a:pathLst>
              <a:path w="3285490" h="2027554">
                <a:moveTo>
                  <a:pt x="3046983" y="0"/>
                </a:moveTo>
                <a:lnTo>
                  <a:pt x="238251" y="0"/>
                </a:ln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0" y="1789176"/>
                </a:lnTo>
                <a:lnTo>
                  <a:pt x="4840" y="1837228"/>
                </a:lnTo>
                <a:lnTo>
                  <a:pt x="18724" y="1881973"/>
                </a:lnTo>
                <a:lnTo>
                  <a:pt x="40692" y="1922456"/>
                </a:lnTo>
                <a:lnTo>
                  <a:pt x="69786" y="1957720"/>
                </a:lnTo>
                <a:lnTo>
                  <a:pt x="105047" y="1986812"/>
                </a:lnTo>
                <a:lnTo>
                  <a:pt x="145518" y="2008774"/>
                </a:lnTo>
                <a:lnTo>
                  <a:pt x="190239" y="2022653"/>
                </a:lnTo>
                <a:lnTo>
                  <a:pt x="238251" y="2027491"/>
                </a:lnTo>
                <a:lnTo>
                  <a:pt x="3046983" y="2027491"/>
                </a:lnTo>
                <a:lnTo>
                  <a:pt x="3094996" y="2022653"/>
                </a:lnTo>
                <a:lnTo>
                  <a:pt x="3139717" y="2008774"/>
                </a:lnTo>
                <a:lnTo>
                  <a:pt x="3180188" y="1986812"/>
                </a:lnTo>
                <a:lnTo>
                  <a:pt x="3215449" y="1957720"/>
                </a:lnTo>
                <a:lnTo>
                  <a:pt x="3244543" y="1922456"/>
                </a:lnTo>
                <a:lnTo>
                  <a:pt x="3266511" y="1881973"/>
                </a:lnTo>
                <a:lnTo>
                  <a:pt x="3280395" y="1837228"/>
                </a:lnTo>
                <a:lnTo>
                  <a:pt x="3285235" y="1789176"/>
                </a:lnTo>
                <a:lnTo>
                  <a:pt x="3285235" y="238251"/>
                </a:lnTo>
                <a:lnTo>
                  <a:pt x="3280395" y="190239"/>
                </a:lnTo>
                <a:lnTo>
                  <a:pt x="3266511" y="145518"/>
                </a:lnTo>
                <a:lnTo>
                  <a:pt x="3244543" y="105047"/>
                </a:lnTo>
                <a:lnTo>
                  <a:pt x="3215449" y="69786"/>
                </a:lnTo>
                <a:lnTo>
                  <a:pt x="3180188" y="40692"/>
                </a:lnTo>
                <a:lnTo>
                  <a:pt x="3139717" y="18724"/>
                </a:lnTo>
                <a:lnTo>
                  <a:pt x="3094996" y="4840"/>
                </a:lnTo>
                <a:lnTo>
                  <a:pt x="3046983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7482106" y="4264106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РАЗВИТИЯ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Ракета со сплошной заливкой">
            <a:extLst>
              <a:ext uri="{FF2B5EF4-FFF2-40B4-BE49-F238E27FC236}">
                <a16:creationId xmlns=""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4740" y="3866526"/>
            <a:ext cx="342359" cy="34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27011" y="163576"/>
            <a:ext cx="1433195" cy="274320"/>
          </a:xfrm>
          <a:custGeom>
            <a:avLst/>
            <a:gdLst/>
            <a:ahLst/>
            <a:cxnLst/>
            <a:rect l="l" t="t" r="r" b="b"/>
            <a:pathLst>
              <a:path w="1433195" h="274320">
                <a:moveTo>
                  <a:pt x="1295768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1295768" y="273938"/>
                </a:lnTo>
                <a:lnTo>
                  <a:pt x="1339023" y="266955"/>
                </a:lnTo>
                <a:lnTo>
                  <a:pt x="1376603" y="247510"/>
                </a:lnTo>
                <a:lnTo>
                  <a:pt x="1406246" y="217867"/>
                </a:lnTo>
                <a:lnTo>
                  <a:pt x="1425690" y="180288"/>
                </a:lnTo>
                <a:lnTo>
                  <a:pt x="1432674" y="137032"/>
                </a:lnTo>
                <a:lnTo>
                  <a:pt x="1425690" y="93715"/>
                </a:lnTo>
                <a:lnTo>
                  <a:pt x="1406246" y="56098"/>
                </a:lnTo>
                <a:lnTo>
                  <a:pt x="1376603" y="26436"/>
                </a:lnTo>
                <a:lnTo>
                  <a:pt x="1339023" y="6984"/>
                </a:lnTo>
                <a:lnTo>
                  <a:pt x="129576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406" y="223773"/>
            <a:ext cx="11671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011" y="1401572"/>
            <a:ext cx="2438400" cy="945515"/>
          </a:xfrm>
          <a:custGeom>
            <a:avLst/>
            <a:gdLst/>
            <a:ahLst/>
            <a:cxnLst/>
            <a:rect l="l" t="t" r="r" b="b"/>
            <a:pathLst>
              <a:path w="2438400" h="945514">
                <a:moveTo>
                  <a:pt x="0" y="231266"/>
                </a:moveTo>
                <a:lnTo>
                  <a:pt x="4699" y="184648"/>
                </a:lnTo>
                <a:lnTo>
                  <a:pt x="18178" y="141231"/>
                </a:lnTo>
                <a:lnTo>
                  <a:pt x="39505" y="101947"/>
                </a:lnTo>
                <a:lnTo>
                  <a:pt x="67751" y="67722"/>
                </a:lnTo>
                <a:lnTo>
                  <a:pt x="101984" y="39487"/>
                </a:lnTo>
                <a:lnTo>
                  <a:pt x="141274" y="18168"/>
                </a:lnTo>
                <a:lnTo>
                  <a:pt x="184691" y="4697"/>
                </a:lnTo>
                <a:lnTo>
                  <a:pt x="231305" y="0"/>
                </a:lnTo>
                <a:lnTo>
                  <a:pt x="2206612" y="0"/>
                </a:lnTo>
                <a:lnTo>
                  <a:pt x="2253231" y="4697"/>
                </a:lnTo>
                <a:lnTo>
                  <a:pt x="2296647" y="18168"/>
                </a:lnTo>
                <a:lnTo>
                  <a:pt x="2335932" y="39487"/>
                </a:lnTo>
                <a:lnTo>
                  <a:pt x="2370156" y="67722"/>
                </a:lnTo>
                <a:lnTo>
                  <a:pt x="2398392" y="101947"/>
                </a:lnTo>
                <a:lnTo>
                  <a:pt x="2419710" y="141231"/>
                </a:lnTo>
                <a:lnTo>
                  <a:pt x="2433182" y="184648"/>
                </a:lnTo>
                <a:lnTo>
                  <a:pt x="2437879" y="231266"/>
                </a:lnTo>
                <a:lnTo>
                  <a:pt x="2437879" y="714120"/>
                </a:lnTo>
                <a:lnTo>
                  <a:pt x="2433182" y="760739"/>
                </a:lnTo>
                <a:lnTo>
                  <a:pt x="2419710" y="804156"/>
                </a:lnTo>
                <a:lnTo>
                  <a:pt x="2398392" y="843440"/>
                </a:lnTo>
                <a:lnTo>
                  <a:pt x="2370156" y="877665"/>
                </a:lnTo>
                <a:lnTo>
                  <a:pt x="2335932" y="905900"/>
                </a:lnTo>
                <a:lnTo>
                  <a:pt x="2296647" y="927219"/>
                </a:lnTo>
                <a:lnTo>
                  <a:pt x="2253231" y="940690"/>
                </a:lnTo>
                <a:lnTo>
                  <a:pt x="2206612" y="945388"/>
                </a:lnTo>
                <a:lnTo>
                  <a:pt x="231305" y="945388"/>
                </a:lnTo>
                <a:lnTo>
                  <a:pt x="184691" y="940690"/>
                </a:lnTo>
                <a:lnTo>
                  <a:pt x="141274" y="927219"/>
                </a:lnTo>
                <a:lnTo>
                  <a:pt x="101984" y="905900"/>
                </a:lnTo>
                <a:lnTo>
                  <a:pt x="67751" y="877665"/>
                </a:lnTo>
                <a:lnTo>
                  <a:pt x="39505" y="843440"/>
                </a:lnTo>
                <a:lnTo>
                  <a:pt x="18178" y="804156"/>
                </a:lnTo>
                <a:lnTo>
                  <a:pt x="4699" y="760739"/>
                </a:lnTo>
                <a:lnTo>
                  <a:pt x="0" y="714120"/>
                </a:lnTo>
                <a:lnTo>
                  <a:pt x="0" y="231266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011" y="2448560"/>
            <a:ext cx="2440305" cy="945515"/>
          </a:xfrm>
          <a:custGeom>
            <a:avLst/>
            <a:gdLst/>
            <a:ahLst/>
            <a:cxnLst/>
            <a:rect l="l" t="t" r="r" b="b"/>
            <a:pathLst>
              <a:path w="2440305" h="945514">
                <a:moveTo>
                  <a:pt x="0" y="231266"/>
                </a:moveTo>
                <a:lnTo>
                  <a:pt x="4699" y="184648"/>
                </a:lnTo>
                <a:lnTo>
                  <a:pt x="18178" y="141231"/>
                </a:lnTo>
                <a:lnTo>
                  <a:pt x="39505" y="101947"/>
                </a:lnTo>
                <a:lnTo>
                  <a:pt x="67751" y="67722"/>
                </a:lnTo>
                <a:lnTo>
                  <a:pt x="101984" y="39487"/>
                </a:lnTo>
                <a:lnTo>
                  <a:pt x="141274" y="18168"/>
                </a:lnTo>
                <a:lnTo>
                  <a:pt x="184691" y="4697"/>
                </a:lnTo>
                <a:lnTo>
                  <a:pt x="231305" y="0"/>
                </a:lnTo>
                <a:lnTo>
                  <a:pt x="2208898" y="0"/>
                </a:lnTo>
                <a:lnTo>
                  <a:pt x="2255522" y="4697"/>
                </a:lnTo>
                <a:lnTo>
                  <a:pt x="2298953" y="18168"/>
                </a:lnTo>
                <a:lnTo>
                  <a:pt x="2338258" y="39487"/>
                </a:lnTo>
                <a:lnTo>
                  <a:pt x="2372506" y="67722"/>
                </a:lnTo>
                <a:lnTo>
                  <a:pt x="2400765" y="101947"/>
                </a:lnTo>
                <a:lnTo>
                  <a:pt x="2422103" y="141231"/>
                </a:lnTo>
                <a:lnTo>
                  <a:pt x="2435589" y="184648"/>
                </a:lnTo>
                <a:lnTo>
                  <a:pt x="2440292" y="231266"/>
                </a:lnTo>
                <a:lnTo>
                  <a:pt x="2440292" y="714120"/>
                </a:lnTo>
                <a:lnTo>
                  <a:pt x="2435589" y="760703"/>
                </a:lnTo>
                <a:lnTo>
                  <a:pt x="2422103" y="804102"/>
                </a:lnTo>
                <a:lnTo>
                  <a:pt x="2400765" y="843384"/>
                </a:lnTo>
                <a:lnTo>
                  <a:pt x="2372506" y="877617"/>
                </a:lnTo>
                <a:lnTo>
                  <a:pt x="2338258" y="905867"/>
                </a:lnTo>
                <a:lnTo>
                  <a:pt x="2298953" y="927201"/>
                </a:lnTo>
                <a:lnTo>
                  <a:pt x="2255522" y="940685"/>
                </a:lnTo>
                <a:lnTo>
                  <a:pt x="2208898" y="945388"/>
                </a:lnTo>
                <a:lnTo>
                  <a:pt x="231305" y="945388"/>
                </a:lnTo>
                <a:lnTo>
                  <a:pt x="184691" y="940685"/>
                </a:lnTo>
                <a:lnTo>
                  <a:pt x="141274" y="927201"/>
                </a:lnTo>
                <a:lnTo>
                  <a:pt x="101984" y="905867"/>
                </a:lnTo>
                <a:lnTo>
                  <a:pt x="67751" y="877617"/>
                </a:lnTo>
                <a:lnTo>
                  <a:pt x="39505" y="843384"/>
                </a:lnTo>
                <a:lnTo>
                  <a:pt x="18178" y="804102"/>
                </a:lnTo>
                <a:lnTo>
                  <a:pt x="4699" y="760703"/>
                </a:lnTo>
                <a:lnTo>
                  <a:pt x="0" y="714120"/>
                </a:lnTo>
                <a:lnTo>
                  <a:pt x="0" y="231266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862" y="3806961"/>
            <a:ext cx="3042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транспортная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доступность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округа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4273" y="4347907"/>
            <a:ext cx="2347221" cy="757493"/>
          </a:xfrm>
          <a:custGeom>
            <a:avLst/>
            <a:gdLst/>
            <a:ahLst/>
            <a:cxnLst/>
            <a:rect l="l" t="t" r="r" b="b"/>
            <a:pathLst>
              <a:path w="1602105" h="945514">
                <a:moveTo>
                  <a:pt x="1370698" y="0"/>
                </a:moveTo>
                <a:lnTo>
                  <a:pt x="231305" y="0"/>
                </a:lnTo>
                <a:lnTo>
                  <a:pt x="184688" y="4697"/>
                </a:lnTo>
                <a:lnTo>
                  <a:pt x="141269" y="18168"/>
                </a:lnTo>
                <a:lnTo>
                  <a:pt x="101978" y="39487"/>
                </a:lnTo>
                <a:lnTo>
                  <a:pt x="67746" y="67722"/>
                </a:lnTo>
                <a:lnTo>
                  <a:pt x="39502" y="101947"/>
                </a:lnTo>
                <a:lnTo>
                  <a:pt x="18176" y="141231"/>
                </a:lnTo>
                <a:lnTo>
                  <a:pt x="4699" y="184648"/>
                </a:lnTo>
                <a:lnTo>
                  <a:pt x="0" y="231266"/>
                </a:lnTo>
                <a:lnTo>
                  <a:pt x="0" y="714120"/>
                </a:lnTo>
                <a:lnTo>
                  <a:pt x="4699" y="760739"/>
                </a:lnTo>
                <a:lnTo>
                  <a:pt x="18176" y="804156"/>
                </a:lnTo>
                <a:lnTo>
                  <a:pt x="39502" y="843440"/>
                </a:lnTo>
                <a:lnTo>
                  <a:pt x="67746" y="877665"/>
                </a:lnTo>
                <a:lnTo>
                  <a:pt x="101978" y="905900"/>
                </a:lnTo>
                <a:lnTo>
                  <a:pt x="141269" y="927219"/>
                </a:lnTo>
                <a:lnTo>
                  <a:pt x="184688" y="940690"/>
                </a:lnTo>
                <a:lnTo>
                  <a:pt x="231305" y="945388"/>
                </a:lnTo>
                <a:lnTo>
                  <a:pt x="1370698" y="945388"/>
                </a:lnTo>
                <a:lnTo>
                  <a:pt x="1417317" y="940690"/>
                </a:lnTo>
                <a:lnTo>
                  <a:pt x="1460733" y="927219"/>
                </a:lnTo>
                <a:lnTo>
                  <a:pt x="1500018" y="905900"/>
                </a:lnTo>
                <a:lnTo>
                  <a:pt x="1534242" y="877665"/>
                </a:lnTo>
                <a:lnTo>
                  <a:pt x="1562478" y="843440"/>
                </a:lnTo>
                <a:lnTo>
                  <a:pt x="1583796" y="804156"/>
                </a:lnTo>
                <a:lnTo>
                  <a:pt x="1597268" y="760739"/>
                </a:lnTo>
                <a:lnTo>
                  <a:pt x="1601965" y="714120"/>
                </a:lnTo>
                <a:lnTo>
                  <a:pt x="1601965" y="231266"/>
                </a:lnTo>
                <a:lnTo>
                  <a:pt x="1597268" y="184648"/>
                </a:lnTo>
                <a:lnTo>
                  <a:pt x="1583796" y="141231"/>
                </a:lnTo>
                <a:lnTo>
                  <a:pt x="1562478" y="101947"/>
                </a:lnTo>
                <a:lnTo>
                  <a:pt x="1534242" y="67722"/>
                </a:lnTo>
                <a:lnTo>
                  <a:pt x="1500018" y="39487"/>
                </a:lnTo>
                <a:lnTo>
                  <a:pt x="1460733" y="18168"/>
                </a:lnTo>
                <a:lnTo>
                  <a:pt x="1417317" y="4697"/>
                </a:lnTo>
                <a:lnTo>
                  <a:pt x="137069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4222" y="1423222"/>
            <a:ext cx="1497965" cy="7861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2400" b="1" baseline="3472" dirty="0" smtClean="0">
                <a:solidFill>
                  <a:srgbClr val="46559F"/>
                </a:solidFill>
                <a:latin typeface="Arial"/>
                <a:cs typeface="Arial"/>
              </a:rPr>
              <a:t>41,2</a:t>
            </a:r>
            <a:r>
              <a:rPr sz="2400" b="1" spc="165" baseline="3472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11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чел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100" spc="-10" dirty="0">
                <a:solidFill>
                  <a:srgbClr val="46559F"/>
                </a:solidFill>
                <a:latin typeface="Arial"/>
                <a:cs typeface="Arial"/>
              </a:rPr>
              <a:t>численность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dirty="0" smtClean="0">
                <a:solidFill>
                  <a:srgbClr val="46559F"/>
                </a:solidFill>
                <a:latin typeface="Arial"/>
                <a:cs typeface="Arial"/>
              </a:rPr>
              <a:t>населения,</a:t>
            </a:r>
            <a:r>
              <a:rPr sz="1100" spc="-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dirty="0" smtClean="0">
                <a:solidFill>
                  <a:srgbClr val="46559F"/>
                </a:solidFill>
                <a:latin typeface="Arial"/>
                <a:cs typeface="Arial"/>
              </a:rPr>
              <a:t>202</a:t>
            </a:r>
            <a:r>
              <a:rPr lang="ru-RU" sz="1100" dirty="0">
                <a:solidFill>
                  <a:srgbClr val="46559F"/>
                </a:solidFill>
                <a:latin typeface="Arial"/>
                <a:cs typeface="Arial"/>
              </a:rPr>
              <a:t>3</a:t>
            </a:r>
            <a:r>
              <a:rPr sz="1100" spc="-3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46559F"/>
                </a:solidFill>
                <a:latin typeface="Arial"/>
                <a:cs typeface="Arial"/>
              </a:rPr>
              <a:t>г.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147" y="1551494"/>
            <a:ext cx="239996" cy="25384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183127" y="1401572"/>
            <a:ext cx="2439035" cy="945515"/>
          </a:xfrm>
          <a:custGeom>
            <a:avLst/>
            <a:gdLst/>
            <a:ahLst/>
            <a:cxnLst/>
            <a:rect l="l" t="t" r="r" b="b"/>
            <a:pathLst>
              <a:path w="2439035" h="945514">
                <a:moveTo>
                  <a:pt x="0" y="231266"/>
                </a:moveTo>
                <a:lnTo>
                  <a:pt x="4697" y="184648"/>
                </a:lnTo>
                <a:lnTo>
                  <a:pt x="18168" y="141231"/>
                </a:lnTo>
                <a:lnTo>
                  <a:pt x="39487" y="101947"/>
                </a:lnTo>
                <a:lnTo>
                  <a:pt x="67722" y="67722"/>
                </a:lnTo>
                <a:lnTo>
                  <a:pt x="101947" y="39487"/>
                </a:lnTo>
                <a:lnTo>
                  <a:pt x="141231" y="18168"/>
                </a:lnTo>
                <a:lnTo>
                  <a:pt x="184648" y="4697"/>
                </a:lnTo>
                <a:lnTo>
                  <a:pt x="231267" y="0"/>
                </a:lnTo>
                <a:lnTo>
                  <a:pt x="2207387" y="0"/>
                </a:lnTo>
                <a:lnTo>
                  <a:pt x="2254011" y="4697"/>
                </a:lnTo>
                <a:lnTo>
                  <a:pt x="2297441" y="18168"/>
                </a:lnTo>
                <a:lnTo>
                  <a:pt x="2336746" y="39487"/>
                </a:lnTo>
                <a:lnTo>
                  <a:pt x="2370994" y="67722"/>
                </a:lnTo>
                <a:lnTo>
                  <a:pt x="2399253" y="101947"/>
                </a:lnTo>
                <a:lnTo>
                  <a:pt x="2420592" y="141231"/>
                </a:lnTo>
                <a:lnTo>
                  <a:pt x="2434078" y="184648"/>
                </a:lnTo>
                <a:lnTo>
                  <a:pt x="2438781" y="231266"/>
                </a:lnTo>
                <a:lnTo>
                  <a:pt x="2438781" y="714120"/>
                </a:lnTo>
                <a:lnTo>
                  <a:pt x="2434078" y="760739"/>
                </a:lnTo>
                <a:lnTo>
                  <a:pt x="2420592" y="804156"/>
                </a:lnTo>
                <a:lnTo>
                  <a:pt x="2399253" y="843440"/>
                </a:lnTo>
                <a:lnTo>
                  <a:pt x="2370994" y="877665"/>
                </a:lnTo>
                <a:lnTo>
                  <a:pt x="2336746" y="905900"/>
                </a:lnTo>
                <a:lnTo>
                  <a:pt x="2297441" y="927219"/>
                </a:lnTo>
                <a:lnTo>
                  <a:pt x="2254011" y="940690"/>
                </a:lnTo>
                <a:lnTo>
                  <a:pt x="2207387" y="945388"/>
                </a:lnTo>
                <a:lnTo>
                  <a:pt x="231267" y="945388"/>
                </a:lnTo>
                <a:lnTo>
                  <a:pt x="184648" y="940690"/>
                </a:lnTo>
                <a:lnTo>
                  <a:pt x="141231" y="927219"/>
                </a:lnTo>
                <a:lnTo>
                  <a:pt x="101947" y="905900"/>
                </a:lnTo>
                <a:lnTo>
                  <a:pt x="67722" y="877665"/>
                </a:lnTo>
                <a:lnTo>
                  <a:pt x="39487" y="843440"/>
                </a:lnTo>
                <a:lnTo>
                  <a:pt x="18168" y="804156"/>
                </a:lnTo>
                <a:lnTo>
                  <a:pt x="4697" y="760739"/>
                </a:lnTo>
                <a:lnTo>
                  <a:pt x="0" y="714120"/>
                </a:lnTo>
                <a:lnTo>
                  <a:pt x="0" y="231266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71214" y="1519450"/>
            <a:ext cx="1649730" cy="7046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2400" b="1" baseline="3472" dirty="0" smtClean="0">
                <a:solidFill>
                  <a:srgbClr val="46559F"/>
                </a:solidFill>
                <a:latin typeface="Arial"/>
                <a:cs typeface="Arial"/>
              </a:rPr>
              <a:t>2,0</a:t>
            </a:r>
            <a:r>
              <a:rPr sz="2400" b="1" spc="179" baseline="3472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11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чел</a:t>
            </a:r>
            <a:endParaRPr sz="1100" dirty="0">
              <a:latin typeface="Arial"/>
              <a:cs typeface="Arial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сельского населения 2024г. 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5532" y="1480616"/>
            <a:ext cx="359994" cy="35999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182873" y="2448560"/>
            <a:ext cx="2444750" cy="945515"/>
          </a:xfrm>
          <a:custGeom>
            <a:avLst/>
            <a:gdLst/>
            <a:ahLst/>
            <a:cxnLst/>
            <a:rect l="l" t="t" r="r" b="b"/>
            <a:pathLst>
              <a:path w="2444750" h="945514">
                <a:moveTo>
                  <a:pt x="0" y="237236"/>
                </a:moveTo>
                <a:lnTo>
                  <a:pt x="4823" y="189412"/>
                </a:lnTo>
                <a:lnTo>
                  <a:pt x="18655" y="144875"/>
                </a:lnTo>
                <a:lnTo>
                  <a:pt x="40538" y="104576"/>
                </a:lnTo>
                <a:lnTo>
                  <a:pt x="69516" y="69468"/>
                </a:lnTo>
                <a:lnTo>
                  <a:pt x="104632" y="40505"/>
                </a:lnTo>
                <a:lnTo>
                  <a:pt x="144928" y="18637"/>
                </a:lnTo>
                <a:lnTo>
                  <a:pt x="189449" y="4818"/>
                </a:lnTo>
                <a:lnTo>
                  <a:pt x="237236" y="0"/>
                </a:lnTo>
                <a:lnTo>
                  <a:pt x="2207133" y="0"/>
                </a:lnTo>
                <a:lnTo>
                  <a:pt x="2254919" y="4818"/>
                </a:lnTo>
                <a:lnTo>
                  <a:pt x="2299440" y="18637"/>
                </a:lnTo>
                <a:lnTo>
                  <a:pt x="2339736" y="40505"/>
                </a:lnTo>
                <a:lnTo>
                  <a:pt x="2374852" y="69468"/>
                </a:lnTo>
                <a:lnTo>
                  <a:pt x="2403830" y="104576"/>
                </a:lnTo>
                <a:lnTo>
                  <a:pt x="2425713" y="144875"/>
                </a:lnTo>
                <a:lnTo>
                  <a:pt x="2439545" y="189412"/>
                </a:lnTo>
                <a:lnTo>
                  <a:pt x="2444368" y="237236"/>
                </a:lnTo>
                <a:lnTo>
                  <a:pt x="2444368" y="708151"/>
                </a:lnTo>
                <a:lnTo>
                  <a:pt x="2439545" y="755975"/>
                </a:lnTo>
                <a:lnTo>
                  <a:pt x="2425713" y="800512"/>
                </a:lnTo>
                <a:lnTo>
                  <a:pt x="2403830" y="840811"/>
                </a:lnTo>
                <a:lnTo>
                  <a:pt x="2374852" y="875919"/>
                </a:lnTo>
                <a:lnTo>
                  <a:pt x="2339736" y="904882"/>
                </a:lnTo>
                <a:lnTo>
                  <a:pt x="2299440" y="926750"/>
                </a:lnTo>
                <a:lnTo>
                  <a:pt x="2254919" y="940569"/>
                </a:lnTo>
                <a:lnTo>
                  <a:pt x="2207133" y="945388"/>
                </a:lnTo>
                <a:lnTo>
                  <a:pt x="237236" y="945388"/>
                </a:lnTo>
                <a:lnTo>
                  <a:pt x="189449" y="940569"/>
                </a:lnTo>
                <a:lnTo>
                  <a:pt x="144928" y="926750"/>
                </a:lnTo>
                <a:lnTo>
                  <a:pt x="104632" y="904882"/>
                </a:lnTo>
                <a:lnTo>
                  <a:pt x="69516" y="875919"/>
                </a:lnTo>
                <a:lnTo>
                  <a:pt x="40538" y="840811"/>
                </a:lnTo>
                <a:lnTo>
                  <a:pt x="18655" y="800512"/>
                </a:lnTo>
                <a:lnTo>
                  <a:pt x="4823" y="755975"/>
                </a:lnTo>
                <a:lnTo>
                  <a:pt x="0" y="708151"/>
                </a:lnTo>
                <a:lnTo>
                  <a:pt x="0" y="237236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45941" y="2562809"/>
            <a:ext cx="2520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74109" y="2639949"/>
            <a:ext cx="146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населенных</a:t>
            </a:r>
            <a:r>
              <a:rPr sz="1100" b="1" spc="-6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пунктов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6531" y="2584512"/>
            <a:ext cx="253842" cy="25384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80486" y="4424315"/>
            <a:ext cx="1975289" cy="372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автотранспорт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endParaRPr sz="7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84158" y="4360554"/>
            <a:ext cx="2538004" cy="715610"/>
          </a:xfrm>
          <a:custGeom>
            <a:avLst/>
            <a:gdLst/>
            <a:ahLst/>
            <a:cxnLst/>
            <a:rect l="l" t="t" r="r" b="b"/>
            <a:pathLst>
              <a:path w="1602104" h="945514">
                <a:moveTo>
                  <a:pt x="1370710" y="0"/>
                </a:moveTo>
                <a:lnTo>
                  <a:pt x="231394" y="0"/>
                </a:lnTo>
                <a:lnTo>
                  <a:pt x="184769" y="4697"/>
                </a:lnTo>
                <a:lnTo>
                  <a:pt x="141339" y="18168"/>
                </a:lnTo>
                <a:lnTo>
                  <a:pt x="102034" y="39487"/>
                </a:lnTo>
                <a:lnTo>
                  <a:pt x="67786" y="67722"/>
                </a:lnTo>
                <a:lnTo>
                  <a:pt x="39527" y="101947"/>
                </a:lnTo>
                <a:lnTo>
                  <a:pt x="18188" y="141231"/>
                </a:lnTo>
                <a:lnTo>
                  <a:pt x="4702" y="184648"/>
                </a:lnTo>
                <a:lnTo>
                  <a:pt x="0" y="231266"/>
                </a:lnTo>
                <a:lnTo>
                  <a:pt x="0" y="714120"/>
                </a:lnTo>
                <a:lnTo>
                  <a:pt x="4702" y="760739"/>
                </a:lnTo>
                <a:lnTo>
                  <a:pt x="18188" y="804156"/>
                </a:lnTo>
                <a:lnTo>
                  <a:pt x="39527" y="843440"/>
                </a:lnTo>
                <a:lnTo>
                  <a:pt x="67786" y="877665"/>
                </a:lnTo>
                <a:lnTo>
                  <a:pt x="102034" y="905900"/>
                </a:lnTo>
                <a:lnTo>
                  <a:pt x="141339" y="927219"/>
                </a:lnTo>
                <a:lnTo>
                  <a:pt x="184769" y="940690"/>
                </a:lnTo>
                <a:lnTo>
                  <a:pt x="231394" y="945388"/>
                </a:lnTo>
                <a:lnTo>
                  <a:pt x="1370710" y="945388"/>
                </a:lnTo>
                <a:lnTo>
                  <a:pt x="1417329" y="940690"/>
                </a:lnTo>
                <a:lnTo>
                  <a:pt x="1460746" y="927219"/>
                </a:lnTo>
                <a:lnTo>
                  <a:pt x="1500030" y="905900"/>
                </a:lnTo>
                <a:lnTo>
                  <a:pt x="1534255" y="877665"/>
                </a:lnTo>
                <a:lnTo>
                  <a:pt x="1562490" y="843440"/>
                </a:lnTo>
                <a:lnTo>
                  <a:pt x="1583809" y="804156"/>
                </a:lnTo>
                <a:lnTo>
                  <a:pt x="1597280" y="760739"/>
                </a:lnTo>
                <a:lnTo>
                  <a:pt x="1601978" y="714120"/>
                </a:lnTo>
                <a:lnTo>
                  <a:pt x="1601978" y="231266"/>
                </a:lnTo>
                <a:lnTo>
                  <a:pt x="1597280" y="184648"/>
                </a:lnTo>
                <a:lnTo>
                  <a:pt x="1583809" y="141231"/>
                </a:lnTo>
                <a:lnTo>
                  <a:pt x="1562490" y="101947"/>
                </a:lnTo>
                <a:lnTo>
                  <a:pt x="1534255" y="67722"/>
                </a:lnTo>
                <a:lnTo>
                  <a:pt x="1500030" y="39487"/>
                </a:lnTo>
                <a:lnTo>
                  <a:pt x="1460746" y="18168"/>
                </a:lnTo>
                <a:lnTo>
                  <a:pt x="1417329" y="4697"/>
                </a:lnTo>
                <a:lnTo>
                  <a:pt x="1370710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Новокузнецк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</a:t>
            </a:r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Абакан</a:t>
            </a:r>
          </a:p>
          <a:p>
            <a:endParaRPr lang="ru-RU" sz="9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9765" y="4527296"/>
            <a:ext cx="1805321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1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endParaRPr sz="700" dirty="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1794" y="5776379"/>
            <a:ext cx="244601" cy="7620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790950" y="3457392"/>
            <a:ext cx="1896110" cy="780415"/>
            <a:chOff x="5827014" y="1358264"/>
            <a:chExt cx="1883410" cy="767715"/>
          </a:xfrm>
        </p:grpSpPr>
        <p:sp>
          <p:nvSpPr>
            <p:cNvPr id="29" name="object 29"/>
            <p:cNvSpPr/>
            <p:nvPr/>
          </p:nvSpPr>
          <p:spPr>
            <a:xfrm>
              <a:off x="5827014" y="1358264"/>
              <a:ext cx="1883410" cy="767715"/>
            </a:xfrm>
            <a:custGeom>
              <a:avLst/>
              <a:gdLst/>
              <a:ahLst/>
              <a:cxnLst/>
              <a:rect l="l" t="t" r="r" b="b"/>
              <a:pathLst>
                <a:path w="1883409" h="767714">
                  <a:moveTo>
                    <a:pt x="1652396" y="0"/>
                  </a:moveTo>
                  <a:lnTo>
                    <a:pt x="230632" y="0"/>
                  </a:lnTo>
                  <a:lnTo>
                    <a:pt x="184149" y="4685"/>
                  </a:lnTo>
                  <a:lnTo>
                    <a:pt x="140856" y="18123"/>
                  </a:lnTo>
                  <a:lnTo>
                    <a:pt x="101680" y="39386"/>
                  </a:lnTo>
                  <a:lnTo>
                    <a:pt x="67548" y="67548"/>
                  </a:lnTo>
                  <a:lnTo>
                    <a:pt x="39386" y="101680"/>
                  </a:lnTo>
                  <a:lnTo>
                    <a:pt x="18123" y="140856"/>
                  </a:lnTo>
                  <a:lnTo>
                    <a:pt x="4685" y="184149"/>
                  </a:lnTo>
                  <a:lnTo>
                    <a:pt x="0" y="230632"/>
                  </a:lnTo>
                  <a:lnTo>
                    <a:pt x="0" y="536575"/>
                  </a:lnTo>
                  <a:lnTo>
                    <a:pt x="4685" y="583062"/>
                  </a:lnTo>
                  <a:lnTo>
                    <a:pt x="18123" y="626369"/>
                  </a:lnTo>
                  <a:lnTo>
                    <a:pt x="39386" y="665566"/>
                  </a:lnTo>
                  <a:lnTo>
                    <a:pt x="67548" y="699722"/>
                  </a:lnTo>
                  <a:lnTo>
                    <a:pt x="101680" y="727907"/>
                  </a:lnTo>
                  <a:lnTo>
                    <a:pt x="140856" y="749190"/>
                  </a:lnTo>
                  <a:lnTo>
                    <a:pt x="184149" y="762643"/>
                  </a:lnTo>
                  <a:lnTo>
                    <a:pt x="230632" y="767334"/>
                  </a:lnTo>
                  <a:lnTo>
                    <a:pt x="1652396" y="767334"/>
                  </a:lnTo>
                  <a:lnTo>
                    <a:pt x="1698921" y="762643"/>
                  </a:lnTo>
                  <a:lnTo>
                    <a:pt x="1742245" y="749190"/>
                  </a:lnTo>
                  <a:lnTo>
                    <a:pt x="1781444" y="727907"/>
                  </a:lnTo>
                  <a:lnTo>
                    <a:pt x="1815591" y="699722"/>
                  </a:lnTo>
                  <a:lnTo>
                    <a:pt x="1843762" y="665566"/>
                  </a:lnTo>
                  <a:lnTo>
                    <a:pt x="1865030" y="626369"/>
                  </a:lnTo>
                  <a:lnTo>
                    <a:pt x="1878470" y="583062"/>
                  </a:lnTo>
                  <a:lnTo>
                    <a:pt x="1883156" y="536575"/>
                  </a:lnTo>
                  <a:lnTo>
                    <a:pt x="1883156" y="230632"/>
                  </a:lnTo>
                  <a:lnTo>
                    <a:pt x="1878470" y="184149"/>
                  </a:lnTo>
                  <a:lnTo>
                    <a:pt x="1865030" y="140856"/>
                  </a:lnTo>
                  <a:lnTo>
                    <a:pt x="1843762" y="101680"/>
                  </a:lnTo>
                  <a:lnTo>
                    <a:pt x="1815591" y="67548"/>
                  </a:lnTo>
                  <a:lnTo>
                    <a:pt x="1781444" y="39386"/>
                  </a:lnTo>
                  <a:lnTo>
                    <a:pt x="1742245" y="18123"/>
                  </a:lnTo>
                  <a:lnTo>
                    <a:pt x="1698921" y="4685"/>
                  </a:lnTo>
                  <a:lnTo>
                    <a:pt x="1652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27014" y="1358264"/>
              <a:ext cx="1883410" cy="767715"/>
            </a:xfrm>
            <a:custGeom>
              <a:avLst/>
              <a:gdLst/>
              <a:ahLst/>
              <a:cxnLst/>
              <a:rect l="l" t="t" r="r" b="b"/>
              <a:pathLst>
                <a:path w="1883409" h="767714">
                  <a:moveTo>
                    <a:pt x="0" y="230632"/>
                  </a:moveTo>
                  <a:lnTo>
                    <a:pt x="4685" y="184149"/>
                  </a:lnTo>
                  <a:lnTo>
                    <a:pt x="18123" y="140856"/>
                  </a:lnTo>
                  <a:lnTo>
                    <a:pt x="39386" y="101680"/>
                  </a:lnTo>
                  <a:lnTo>
                    <a:pt x="67548" y="67548"/>
                  </a:lnTo>
                  <a:lnTo>
                    <a:pt x="101680" y="39386"/>
                  </a:lnTo>
                  <a:lnTo>
                    <a:pt x="140856" y="18123"/>
                  </a:lnTo>
                  <a:lnTo>
                    <a:pt x="184149" y="4685"/>
                  </a:lnTo>
                  <a:lnTo>
                    <a:pt x="230632" y="0"/>
                  </a:lnTo>
                  <a:lnTo>
                    <a:pt x="1652396" y="0"/>
                  </a:lnTo>
                  <a:lnTo>
                    <a:pt x="1698921" y="4685"/>
                  </a:lnTo>
                  <a:lnTo>
                    <a:pt x="1742245" y="18123"/>
                  </a:lnTo>
                  <a:lnTo>
                    <a:pt x="1781444" y="39386"/>
                  </a:lnTo>
                  <a:lnTo>
                    <a:pt x="1815591" y="67548"/>
                  </a:lnTo>
                  <a:lnTo>
                    <a:pt x="1843762" y="101680"/>
                  </a:lnTo>
                  <a:lnTo>
                    <a:pt x="1865030" y="140856"/>
                  </a:lnTo>
                  <a:lnTo>
                    <a:pt x="1878470" y="184149"/>
                  </a:lnTo>
                  <a:lnTo>
                    <a:pt x="1883156" y="230632"/>
                  </a:lnTo>
                  <a:lnTo>
                    <a:pt x="1883156" y="536575"/>
                  </a:lnTo>
                  <a:lnTo>
                    <a:pt x="1878470" y="583062"/>
                  </a:lnTo>
                  <a:lnTo>
                    <a:pt x="1865030" y="626369"/>
                  </a:lnTo>
                  <a:lnTo>
                    <a:pt x="1843762" y="665566"/>
                  </a:lnTo>
                  <a:lnTo>
                    <a:pt x="1815591" y="699722"/>
                  </a:lnTo>
                  <a:lnTo>
                    <a:pt x="1781444" y="727907"/>
                  </a:lnTo>
                  <a:lnTo>
                    <a:pt x="1742245" y="749190"/>
                  </a:lnTo>
                  <a:lnTo>
                    <a:pt x="1698921" y="762643"/>
                  </a:lnTo>
                  <a:lnTo>
                    <a:pt x="1652396" y="767334"/>
                  </a:lnTo>
                  <a:lnTo>
                    <a:pt x="230632" y="767334"/>
                  </a:lnTo>
                  <a:lnTo>
                    <a:pt x="184149" y="762643"/>
                  </a:lnTo>
                  <a:lnTo>
                    <a:pt x="140856" y="749190"/>
                  </a:lnTo>
                  <a:lnTo>
                    <a:pt x="101680" y="727907"/>
                  </a:lnTo>
                  <a:lnTo>
                    <a:pt x="67548" y="699722"/>
                  </a:lnTo>
                  <a:lnTo>
                    <a:pt x="39386" y="665566"/>
                  </a:lnTo>
                  <a:lnTo>
                    <a:pt x="18123" y="626369"/>
                  </a:lnTo>
                  <a:lnTo>
                    <a:pt x="4685" y="583062"/>
                  </a:lnTo>
                  <a:lnTo>
                    <a:pt x="0" y="536575"/>
                  </a:lnTo>
                  <a:lnTo>
                    <a:pt x="0" y="230632"/>
                  </a:lnTo>
                  <a:close/>
                </a:path>
              </a:pathLst>
            </a:custGeom>
            <a:ln w="12700">
              <a:solidFill>
                <a:srgbClr val="465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30197" y="3694132"/>
            <a:ext cx="134047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solidFill>
                  <a:srgbClr val="4655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</a:t>
            </a:r>
            <a:r>
              <a:rPr sz="1000" b="1" spc="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46559F"/>
                </a:solidFill>
                <a:latin typeface="Arial"/>
                <a:cs typeface="Arial"/>
              </a:rPr>
              <a:t>дороги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50989" y="1472946"/>
            <a:ext cx="233679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6559F"/>
                </a:solidFill>
                <a:latin typeface="Arial"/>
                <a:cs typeface="Arial"/>
              </a:rPr>
              <a:t>МО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700" spc="-20" dirty="0">
                <a:solidFill>
                  <a:srgbClr val="46559F"/>
                </a:solidFill>
                <a:latin typeface="Arial"/>
                <a:cs typeface="Arial"/>
              </a:rPr>
              <a:t>23,92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700" spc="-20" dirty="0">
                <a:solidFill>
                  <a:srgbClr val="46559F"/>
                </a:solidFill>
                <a:latin typeface="Arial"/>
                <a:cs typeface="Arial"/>
              </a:rPr>
              <a:t>14,04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4070" y="4078985"/>
            <a:ext cx="151129" cy="15100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24930" y="4669535"/>
            <a:ext cx="151130" cy="15113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58531" y="4114672"/>
            <a:ext cx="151129" cy="15112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71231" y="3817200"/>
            <a:ext cx="179997" cy="179997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6543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sz="1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marL="12700" algn="ctr">
              <a:lnSpc>
                <a:spcPct val="100000"/>
              </a:lnSpc>
            </a:pPr>
            <a:r>
              <a:rPr lang="ru-RU" sz="1800" spc="-20" dirty="0">
                <a:latin typeface="Times New Roman" pitchFamily="18" charset="0"/>
                <a:cs typeface="Times New Roman" pitchFamily="18" charset="0"/>
              </a:rPr>
              <a:t>МЫСКОВСКОГО ГОРОДСКОГО ОКРУГА</a:t>
            </a:r>
            <a:endParaRPr sz="1800" spc="-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3</a:t>
            </a:fld>
            <a:endParaRPr spc="-25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08755" y="2702492"/>
            <a:ext cx="7045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72,853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543110" y="2752040"/>
            <a:ext cx="3865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Га.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751776" y="3097644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</a:t>
            </a:r>
          </a:p>
        </p:txBody>
      </p:sp>
      <p:pic>
        <p:nvPicPr>
          <p:cNvPr id="47" name="Picture 2" descr="карта кемеровской области на прозрачном фоне 24 фот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0049" y="437896"/>
            <a:ext cx="3226420" cy="5122127"/>
          </a:xfrm>
          <a:prstGeom prst="rect">
            <a:avLst/>
          </a:prstGeom>
          <a:noFill/>
        </p:spPr>
      </p:pic>
      <p:sp>
        <p:nvSpPr>
          <p:cNvPr id="48" name="object 32"/>
          <p:cNvSpPr txBox="1"/>
          <p:nvPr/>
        </p:nvSpPr>
        <p:spPr>
          <a:xfrm>
            <a:off x="5161424" y="3927013"/>
            <a:ext cx="1340475" cy="17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400"/>
              </a:lnSpc>
              <a:spcBef>
                <a:spcPts val="100"/>
              </a:spcBef>
            </a:pPr>
            <a:r>
              <a:rPr sz="700" spc="-10" dirty="0">
                <a:solidFill>
                  <a:srgbClr val="46559F"/>
                </a:solidFill>
                <a:latin typeface="Arial"/>
                <a:cs typeface="Arial"/>
              </a:rPr>
              <a:t>с</a:t>
            </a:r>
            <a:r>
              <a:rPr sz="700" spc="-1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46559F"/>
                </a:solidFill>
                <a:latin typeface="Arial"/>
                <a:cs typeface="Arial"/>
              </a:rPr>
              <a:t>твѐрдым</a:t>
            </a:r>
            <a:r>
              <a:rPr sz="700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spc="-35" dirty="0" err="1">
                <a:solidFill>
                  <a:srgbClr val="46559F"/>
                </a:solidFill>
                <a:latin typeface="Arial"/>
                <a:cs typeface="Arial"/>
              </a:rPr>
              <a:t>покрытием</a:t>
            </a:r>
            <a:r>
              <a:rPr sz="700" spc="-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700" spc="-25" dirty="0" smtClean="0">
                <a:solidFill>
                  <a:srgbClr val="46559F"/>
                </a:solidFill>
                <a:latin typeface="Arial"/>
                <a:cs typeface="Arial"/>
              </a:rPr>
              <a:t>(</a:t>
            </a:r>
            <a:r>
              <a:rPr lang="ru-RU" sz="700" spc="-25" dirty="0" smtClean="0">
                <a:solidFill>
                  <a:srgbClr val="46559F"/>
                </a:solidFill>
                <a:latin typeface="Arial"/>
                <a:cs typeface="Arial"/>
              </a:rPr>
              <a:t>22,4</a:t>
            </a:r>
            <a:r>
              <a:rPr sz="700" spc="-25" dirty="0" smtClean="0">
                <a:solidFill>
                  <a:srgbClr val="46559F"/>
                </a:solidFill>
                <a:latin typeface="Arial"/>
                <a:cs typeface="Arial"/>
              </a:rPr>
              <a:t>%)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727714" y="4669536"/>
            <a:ext cx="216139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Кемерово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Мыски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Междуреченск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3271408" y="4424316"/>
            <a:ext cx="21387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1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елезная дорога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8016" y="1983020"/>
            <a:ext cx="4059244" cy="402740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27011" y="163576"/>
            <a:ext cx="2273300" cy="274320"/>
          </a:xfrm>
          <a:custGeom>
            <a:avLst/>
            <a:gdLst/>
            <a:ahLst/>
            <a:cxnLst/>
            <a:rect l="l" t="t" r="r" b="b"/>
            <a:pathLst>
              <a:path w="2273300" h="274320">
                <a:moveTo>
                  <a:pt x="2136127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2136127" y="273938"/>
                </a:lnTo>
                <a:lnTo>
                  <a:pt x="2179444" y="266955"/>
                </a:lnTo>
                <a:lnTo>
                  <a:pt x="2217061" y="247510"/>
                </a:lnTo>
                <a:lnTo>
                  <a:pt x="2246723" y="217867"/>
                </a:lnTo>
                <a:lnTo>
                  <a:pt x="2266175" y="180288"/>
                </a:lnTo>
                <a:lnTo>
                  <a:pt x="2273160" y="137032"/>
                </a:lnTo>
                <a:lnTo>
                  <a:pt x="2266175" y="93715"/>
                </a:lnTo>
                <a:lnTo>
                  <a:pt x="2246723" y="56098"/>
                </a:lnTo>
                <a:lnTo>
                  <a:pt x="2217061" y="26436"/>
                </a:lnTo>
                <a:lnTo>
                  <a:pt x="2179444" y="6984"/>
                </a:lnTo>
                <a:lnTo>
                  <a:pt x="2136127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06" y="223773"/>
            <a:ext cx="19799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социально-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экономические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показатели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6486" y="5914423"/>
            <a:ext cx="4162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2021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5923" y="5914423"/>
            <a:ext cx="4162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65232" y="5914423"/>
            <a:ext cx="41624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3276714" y="2543416"/>
            <a:ext cx="2258314" cy="704575"/>
            <a:chOff x="4828287" y="1644009"/>
            <a:chExt cx="2258314" cy="704575"/>
          </a:xfrm>
        </p:grpSpPr>
        <p:sp>
          <p:nvSpPr>
            <p:cNvPr id="63" name="object 15"/>
            <p:cNvSpPr/>
            <p:nvPr/>
          </p:nvSpPr>
          <p:spPr>
            <a:xfrm>
              <a:off x="4859589" y="2106097"/>
              <a:ext cx="612776" cy="242199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2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1" y="90042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6"/>
            <p:cNvSpPr/>
            <p:nvPr/>
          </p:nvSpPr>
          <p:spPr>
            <a:xfrm>
              <a:off x="6328029" y="2108383"/>
              <a:ext cx="606680" cy="239913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3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2" y="90043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5" name="object 17"/>
            <p:cNvSpPr/>
            <p:nvPr/>
          </p:nvSpPr>
          <p:spPr>
            <a:xfrm>
              <a:off x="5620131" y="2109092"/>
              <a:ext cx="612776" cy="239492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56" y="0"/>
                  </a:moveTo>
                  <a:lnTo>
                    <a:pt x="90043" y="0"/>
                  </a:lnTo>
                  <a:lnTo>
                    <a:pt x="54971" y="7086"/>
                  </a:lnTo>
                  <a:lnTo>
                    <a:pt x="26352" y="26400"/>
                  </a:lnTo>
                  <a:lnTo>
                    <a:pt x="7068" y="55024"/>
                  </a:lnTo>
                  <a:lnTo>
                    <a:pt x="0" y="90042"/>
                  </a:lnTo>
                  <a:lnTo>
                    <a:pt x="7068" y="125061"/>
                  </a:lnTo>
                  <a:lnTo>
                    <a:pt x="26352" y="153685"/>
                  </a:lnTo>
                  <a:lnTo>
                    <a:pt x="54971" y="172999"/>
                  </a:lnTo>
                  <a:lnTo>
                    <a:pt x="90043" y="180086"/>
                  </a:lnTo>
                  <a:lnTo>
                    <a:pt x="232156" y="180086"/>
                  </a:lnTo>
                  <a:lnTo>
                    <a:pt x="267174" y="172999"/>
                  </a:lnTo>
                  <a:lnTo>
                    <a:pt x="295798" y="153685"/>
                  </a:lnTo>
                  <a:lnTo>
                    <a:pt x="315112" y="125061"/>
                  </a:lnTo>
                  <a:lnTo>
                    <a:pt x="322199" y="90042"/>
                  </a:lnTo>
                  <a:lnTo>
                    <a:pt x="315112" y="55024"/>
                  </a:lnTo>
                  <a:lnTo>
                    <a:pt x="295798" y="26400"/>
                  </a:lnTo>
                  <a:lnTo>
                    <a:pt x="267174" y="7086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828287" y="1644009"/>
              <a:ext cx="2258314" cy="65466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sz="1000" b="1" dirty="0">
                  <a:solidFill>
                    <a:srgbClr val="46559F"/>
                  </a:solidFill>
                  <a:latin typeface="Arial"/>
                  <a:cs typeface="Arial"/>
                </a:rPr>
                <a:t>объем</a:t>
              </a:r>
              <a:r>
                <a:rPr sz="1000" b="1" spc="-10" dirty="0">
                  <a:solidFill>
                    <a:srgbClr val="46559F"/>
                  </a:solidFill>
                  <a:latin typeface="Arial"/>
                  <a:cs typeface="Arial"/>
                </a:rPr>
                <a:t> инвестиций</a:t>
              </a:r>
              <a:r>
                <a:rPr sz="1000" b="1" spc="500" dirty="0">
                  <a:solidFill>
                    <a:srgbClr val="46559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46559F"/>
                  </a:solidFill>
                  <a:latin typeface="Arial"/>
                  <a:cs typeface="Arial"/>
                </a:rPr>
                <a:t>в</a:t>
              </a:r>
              <a:r>
                <a:rPr sz="1000" b="1" spc="-20" dirty="0">
                  <a:solidFill>
                    <a:srgbClr val="46559F"/>
                  </a:solidFill>
                  <a:latin typeface="Arial"/>
                  <a:cs typeface="Arial"/>
                </a:rPr>
                <a:t> </a:t>
              </a:r>
              <a:r>
                <a:rPr sz="1000" b="1" dirty="0">
                  <a:solidFill>
                    <a:srgbClr val="46559F"/>
                  </a:solidFill>
                  <a:latin typeface="Arial"/>
                  <a:cs typeface="Arial"/>
                </a:rPr>
                <a:t>основной</a:t>
              </a:r>
              <a:r>
                <a:rPr sz="1000" b="1" spc="-10" dirty="0">
                  <a:solidFill>
                    <a:srgbClr val="46559F"/>
                  </a:solidFill>
                  <a:latin typeface="Arial"/>
                  <a:cs typeface="Arial"/>
                </a:rPr>
                <a:t> капитал </a:t>
              </a:r>
              <a:r>
                <a:rPr sz="1000" b="1" dirty="0">
                  <a:solidFill>
                    <a:srgbClr val="46559F"/>
                  </a:solidFill>
                  <a:latin typeface="Arial"/>
                  <a:cs typeface="Arial"/>
                </a:rPr>
                <a:t>млн</a:t>
              </a:r>
              <a:r>
                <a:rPr sz="1000" b="1" spc="-10" dirty="0">
                  <a:solidFill>
                    <a:srgbClr val="46559F"/>
                  </a:solidFill>
                  <a:latin typeface="Arial"/>
                  <a:cs typeface="Arial"/>
                </a:rPr>
                <a:t> </a:t>
              </a:r>
              <a:r>
                <a:rPr sz="1000" b="1" spc="-20" dirty="0">
                  <a:solidFill>
                    <a:srgbClr val="46559F"/>
                  </a:solidFill>
                  <a:latin typeface="Arial"/>
                  <a:cs typeface="Arial"/>
                </a:rPr>
                <a:t>руб.</a:t>
              </a:r>
              <a:endParaRPr sz="1000" b="1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70"/>
                </a:spcBef>
              </a:pPr>
              <a:endParaRPr sz="1000" dirty="0">
                <a:latin typeface="Arial"/>
                <a:cs typeface="Arial"/>
              </a:endParaRPr>
            </a:p>
            <a:p>
              <a:pPr marL="109220">
                <a:lnSpc>
                  <a:spcPct val="100000"/>
                </a:lnSpc>
                <a:tabLst>
                  <a:tab pos="474980" algn="l"/>
                  <a:tab pos="875665" algn="l"/>
                </a:tabLst>
              </a:pP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4 150,1</a:t>
              </a:r>
              <a:r>
                <a:rPr lang="ru-RU" sz="1000" b="1" dirty="0">
                  <a:solidFill>
                    <a:schemeClr val="bg1"/>
                  </a:solidFill>
                  <a:latin typeface="Arial"/>
                  <a:cs typeface="Arial"/>
                </a:rPr>
                <a:t>	</a:t>
              </a:r>
              <a:r>
                <a:rPr lang="ru-RU" sz="1000" b="1" spc="-10" dirty="0" smtClean="0">
                  <a:solidFill>
                    <a:schemeClr val="bg1"/>
                  </a:solidFill>
                  <a:latin typeface="Arial"/>
                  <a:cs typeface="Arial"/>
                </a:rPr>
                <a:t>9 260,9</a:t>
              </a:r>
              <a:r>
                <a:rPr lang="ru-RU" sz="1000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       3</a:t>
              </a:r>
              <a:r>
                <a:rPr lang="ru-RU" sz="1000" b="1" spc="-15" dirty="0" smtClean="0">
                  <a:solidFill>
                    <a:schemeClr val="bg1"/>
                  </a:solidFill>
                  <a:latin typeface="Arial"/>
                  <a:cs typeface="Arial"/>
                </a:rPr>
                <a:t>829,2</a:t>
              </a:r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4</a:t>
            </a:fld>
            <a:endParaRPr spc="-25" dirty="0"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614272" y="530097"/>
            <a:ext cx="85672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</a:t>
            </a:r>
            <a:r>
              <a:rPr sz="1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  <a:p>
            <a:pPr marL="12700" algn="ctr">
              <a:lnSpc>
                <a:spcPct val="100000"/>
              </a:lnSpc>
            </a:pPr>
            <a:r>
              <a:rPr lang="ru-RU"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МЫСКОВСКОГО ГОРОДСКОГО ОКРУГА</a:t>
            </a:r>
            <a:endParaRPr sz="1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068070" y="1937344"/>
            <a:ext cx="2258314" cy="692532"/>
            <a:chOff x="4821301" y="1656052"/>
            <a:chExt cx="2258314" cy="692532"/>
          </a:xfrm>
        </p:grpSpPr>
        <p:sp>
          <p:nvSpPr>
            <p:cNvPr id="68" name="object 15"/>
            <p:cNvSpPr/>
            <p:nvPr/>
          </p:nvSpPr>
          <p:spPr>
            <a:xfrm>
              <a:off x="4859589" y="2106097"/>
              <a:ext cx="612776" cy="242199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2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1" y="90042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6"/>
            <p:cNvSpPr/>
            <p:nvPr/>
          </p:nvSpPr>
          <p:spPr>
            <a:xfrm>
              <a:off x="6294059" y="2108383"/>
              <a:ext cx="640650" cy="239913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3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2" y="90043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7"/>
            <p:cNvSpPr/>
            <p:nvPr/>
          </p:nvSpPr>
          <p:spPr>
            <a:xfrm>
              <a:off x="5583301" y="2109092"/>
              <a:ext cx="599822" cy="239492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56" y="0"/>
                  </a:moveTo>
                  <a:lnTo>
                    <a:pt x="90043" y="0"/>
                  </a:lnTo>
                  <a:lnTo>
                    <a:pt x="54971" y="7086"/>
                  </a:lnTo>
                  <a:lnTo>
                    <a:pt x="26352" y="26400"/>
                  </a:lnTo>
                  <a:lnTo>
                    <a:pt x="7068" y="55024"/>
                  </a:lnTo>
                  <a:lnTo>
                    <a:pt x="0" y="90042"/>
                  </a:lnTo>
                  <a:lnTo>
                    <a:pt x="7068" y="125061"/>
                  </a:lnTo>
                  <a:lnTo>
                    <a:pt x="26352" y="153685"/>
                  </a:lnTo>
                  <a:lnTo>
                    <a:pt x="54971" y="172999"/>
                  </a:lnTo>
                  <a:lnTo>
                    <a:pt x="90043" y="180086"/>
                  </a:lnTo>
                  <a:lnTo>
                    <a:pt x="232156" y="180086"/>
                  </a:lnTo>
                  <a:lnTo>
                    <a:pt x="267174" y="172999"/>
                  </a:lnTo>
                  <a:lnTo>
                    <a:pt x="295798" y="153685"/>
                  </a:lnTo>
                  <a:lnTo>
                    <a:pt x="315112" y="125061"/>
                  </a:lnTo>
                  <a:lnTo>
                    <a:pt x="322199" y="90042"/>
                  </a:lnTo>
                  <a:lnTo>
                    <a:pt x="315112" y="55024"/>
                  </a:lnTo>
                  <a:lnTo>
                    <a:pt x="295798" y="26400"/>
                  </a:lnTo>
                  <a:lnTo>
                    <a:pt x="267174" y="7086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0"/>
            <p:cNvSpPr txBox="1"/>
            <p:nvPr/>
          </p:nvSpPr>
          <p:spPr>
            <a:xfrm>
              <a:off x="4821301" y="1656052"/>
              <a:ext cx="2258314" cy="65466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отгружено товаров собственного производства млн руб. </a:t>
              </a:r>
            </a:p>
            <a:p>
              <a:pPr>
                <a:lnSpc>
                  <a:spcPct val="100000"/>
                </a:lnSpc>
                <a:spcBef>
                  <a:spcPts val="170"/>
                </a:spcBef>
              </a:pPr>
              <a:endParaRPr sz="1000" dirty="0">
                <a:latin typeface="Arial"/>
                <a:cs typeface="Arial"/>
              </a:endParaRPr>
            </a:p>
            <a:p>
              <a:pPr marL="109220">
                <a:lnSpc>
                  <a:spcPct val="100000"/>
                </a:lnSpc>
                <a:tabLst>
                  <a:tab pos="474980" algn="l"/>
                  <a:tab pos="875665" algn="l"/>
                </a:tabLst>
              </a:pP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82 632,8     142 709,7     121 560,2</a:t>
              </a:r>
              <a:endParaRPr lang="ru-RU" sz="10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453841" y="4181781"/>
            <a:ext cx="2258314" cy="860362"/>
            <a:chOff x="4836480" y="1507692"/>
            <a:chExt cx="2258314" cy="860362"/>
          </a:xfrm>
        </p:grpSpPr>
        <p:sp>
          <p:nvSpPr>
            <p:cNvPr id="73" name="object 15"/>
            <p:cNvSpPr/>
            <p:nvPr/>
          </p:nvSpPr>
          <p:spPr>
            <a:xfrm>
              <a:off x="4859549" y="2125855"/>
              <a:ext cx="612776" cy="242199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2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1" y="90042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6"/>
            <p:cNvSpPr/>
            <p:nvPr/>
          </p:nvSpPr>
          <p:spPr>
            <a:xfrm>
              <a:off x="6295633" y="2125052"/>
              <a:ext cx="598806" cy="239913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3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2" y="90043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7"/>
            <p:cNvSpPr/>
            <p:nvPr/>
          </p:nvSpPr>
          <p:spPr>
            <a:xfrm>
              <a:off x="5584088" y="2125473"/>
              <a:ext cx="599822" cy="239492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56" y="0"/>
                  </a:moveTo>
                  <a:lnTo>
                    <a:pt x="90043" y="0"/>
                  </a:lnTo>
                  <a:lnTo>
                    <a:pt x="54971" y="7086"/>
                  </a:lnTo>
                  <a:lnTo>
                    <a:pt x="26352" y="26400"/>
                  </a:lnTo>
                  <a:lnTo>
                    <a:pt x="7068" y="55024"/>
                  </a:lnTo>
                  <a:lnTo>
                    <a:pt x="0" y="90042"/>
                  </a:lnTo>
                  <a:lnTo>
                    <a:pt x="7068" y="125061"/>
                  </a:lnTo>
                  <a:lnTo>
                    <a:pt x="26352" y="153685"/>
                  </a:lnTo>
                  <a:lnTo>
                    <a:pt x="54971" y="172999"/>
                  </a:lnTo>
                  <a:lnTo>
                    <a:pt x="90043" y="180086"/>
                  </a:lnTo>
                  <a:lnTo>
                    <a:pt x="232156" y="180086"/>
                  </a:lnTo>
                  <a:lnTo>
                    <a:pt x="267174" y="172999"/>
                  </a:lnTo>
                  <a:lnTo>
                    <a:pt x="295798" y="153685"/>
                  </a:lnTo>
                  <a:lnTo>
                    <a:pt x="315112" y="125061"/>
                  </a:lnTo>
                  <a:lnTo>
                    <a:pt x="322199" y="90042"/>
                  </a:lnTo>
                  <a:lnTo>
                    <a:pt x="315112" y="55024"/>
                  </a:lnTo>
                  <a:lnTo>
                    <a:pt x="295798" y="26400"/>
                  </a:lnTo>
                  <a:lnTo>
                    <a:pt x="267174" y="7086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0"/>
            <p:cNvSpPr txBox="1"/>
            <p:nvPr/>
          </p:nvSpPr>
          <p:spPr>
            <a:xfrm>
              <a:off x="4836480" y="1507692"/>
              <a:ext cx="2258314" cy="83420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общий фонд оплаты труда</a:t>
              </a:r>
            </a:p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по полному кругу организация млн руб.</a:t>
              </a:r>
            </a:p>
            <a:p>
              <a:pPr>
                <a:lnSpc>
                  <a:spcPct val="100000"/>
                </a:lnSpc>
                <a:spcBef>
                  <a:spcPts val="170"/>
                </a:spcBef>
              </a:pPr>
              <a:endParaRPr sz="1000" dirty="0">
                <a:latin typeface="Arial"/>
                <a:cs typeface="Arial"/>
              </a:endParaRPr>
            </a:p>
            <a:p>
              <a:pPr marL="109220">
                <a:lnSpc>
                  <a:spcPct val="100000"/>
                </a:lnSpc>
                <a:tabLst>
                  <a:tab pos="474980" algn="l"/>
                  <a:tab pos="875665" algn="l"/>
                </a:tabLst>
              </a:pP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4 710,1         5 754,6        7 578,6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236659" y="5680001"/>
            <a:ext cx="2258314" cy="723164"/>
            <a:chOff x="4836480" y="1644890"/>
            <a:chExt cx="2258314" cy="723164"/>
          </a:xfrm>
        </p:grpSpPr>
        <p:sp>
          <p:nvSpPr>
            <p:cNvPr id="79" name="object 15"/>
            <p:cNvSpPr/>
            <p:nvPr/>
          </p:nvSpPr>
          <p:spPr>
            <a:xfrm>
              <a:off x="4859549" y="2125855"/>
              <a:ext cx="612776" cy="242199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2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1" y="90042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6"/>
            <p:cNvSpPr/>
            <p:nvPr/>
          </p:nvSpPr>
          <p:spPr>
            <a:xfrm>
              <a:off x="6295633" y="2125052"/>
              <a:ext cx="598806" cy="239913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3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2" y="90043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7"/>
            <p:cNvSpPr/>
            <p:nvPr/>
          </p:nvSpPr>
          <p:spPr>
            <a:xfrm>
              <a:off x="5584088" y="2125473"/>
              <a:ext cx="599822" cy="239492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56" y="0"/>
                  </a:moveTo>
                  <a:lnTo>
                    <a:pt x="90043" y="0"/>
                  </a:lnTo>
                  <a:lnTo>
                    <a:pt x="54971" y="7086"/>
                  </a:lnTo>
                  <a:lnTo>
                    <a:pt x="26352" y="26400"/>
                  </a:lnTo>
                  <a:lnTo>
                    <a:pt x="7068" y="55024"/>
                  </a:lnTo>
                  <a:lnTo>
                    <a:pt x="0" y="90042"/>
                  </a:lnTo>
                  <a:lnTo>
                    <a:pt x="7068" y="125061"/>
                  </a:lnTo>
                  <a:lnTo>
                    <a:pt x="26352" y="153685"/>
                  </a:lnTo>
                  <a:lnTo>
                    <a:pt x="54971" y="172999"/>
                  </a:lnTo>
                  <a:lnTo>
                    <a:pt x="90043" y="180086"/>
                  </a:lnTo>
                  <a:lnTo>
                    <a:pt x="232156" y="180086"/>
                  </a:lnTo>
                  <a:lnTo>
                    <a:pt x="267174" y="172999"/>
                  </a:lnTo>
                  <a:lnTo>
                    <a:pt x="295798" y="153685"/>
                  </a:lnTo>
                  <a:lnTo>
                    <a:pt x="315112" y="125061"/>
                  </a:lnTo>
                  <a:lnTo>
                    <a:pt x="322199" y="90042"/>
                  </a:lnTo>
                  <a:lnTo>
                    <a:pt x="315112" y="55024"/>
                  </a:lnTo>
                  <a:lnTo>
                    <a:pt x="295798" y="26400"/>
                  </a:lnTo>
                  <a:lnTo>
                    <a:pt x="267174" y="7086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0"/>
            <p:cNvSpPr txBox="1"/>
            <p:nvPr/>
          </p:nvSpPr>
          <p:spPr>
            <a:xfrm>
              <a:off x="4836480" y="1644890"/>
              <a:ext cx="2258314" cy="6674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средняя з/п</a:t>
              </a:r>
            </a:p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руб.</a:t>
              </a:r>
            </a:p>
            <a:p>
              <a:pPr>
                <a:lnSpc>
                  <a:spcPct val="100000"/>
                </a:lnSpc>
                <a:spcBef>
                  <a:spcPts val="170"/>
                </a:spcBef>
              </a:pPr>
              <a:endParaRPr sz="1000" dirty="0">
                <a:latin typeface="Arial"/>
                <a:cs typeface="Arial"/>
              </a:endParaRPr>
            </a:p>
            <a:p>
              <a:pPr marL="109220">
                <a:lnSpc>
                  <a:spcPct val="100000"/>
                </a:lnSpc>
                <a:tabLst>
                  <a:tab pos="474980" algn="l"/>
                  <a:tab pos="875665" algn="l"/>
                </a:tabLst>
              </a:pP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46041           55315          68219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654526" y="4244775"/>
            <a:ext cx="2258314" cy="678690"/>
            <a:chOff x="4840114" y="1445111"/>
            <a:chExt cx="2258314" cy="678690"/>
          </a:xfrm>
        </p:grpSpPr>
        <p:sp>
          <p:nvSpPr>
            <p:cNvPr id="84" name="object 15"/>
            <p:cNvSpPr/>
            <p:nvPr/>
          </p:nvSpPr>
          <p:spPr>
            <a:xfrm>
              <a:off x="4859549" y="1881602"/>
              <a:ext cx="612776" cy="242199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2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1" y="90042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6"/>
            <p:cNvSpPr/>
            <p:nvPr/>
          </p:nvSpPr>
          <p:spPr>
            <a:xfrm>
              <a:off x="6295633" y="1880799"/>
              <a:ext cx="574195" cy="239913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3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2" y="90043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7"/>
            <p:cNvSpPr/>
            <p:nvPr/>
          </p:nvSpPr>
          <p:spPr>
            <a:xfrm>
              <a:off x="5584088" y="1881220"/>
              <a:ext cx="599822" cy="239492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56" y="0"/>
                  </a:moveTo>
                  <a:lnTo>
                    <a:pt x="90043" y="0"/>
                  </a:lnTo>
                  <a:lnTo>
                    <a:pt x="54971" y="7086"/>
                  </a:lnTo>
                  <a:lnTo>
                    <a:pt x="26352" y="26400"/>
                  </a:lnTo>
                  <a:lnTo>
                    <a:pt x="7068" y="55024"/>
                  </a:lnTo>
                  <a:lnTo>
                    <a:pt x="0" y="90042"/>
                  </a:lnTo>
                  <a:lnTo>
                    <a:pt x="7068" y="125061"/>
                  </a:lnTo>
                  <a:lnTo>
                    <a:pt x="26352" y="153685"/>
                  </a:lnTo>
                  <a:lnTo>
                    <a:pt x="54971" y="172999"/>
                  </a:lnTo>
                  <a:lnTo>
                    <a:pt x="90043" y="180086"/>
                  </a:lnTo>
                  <a:lnTo>
                    <a:pt x="232156" y="180086"/>
                  </a:lnTo>
                  <a:lnTo>
                    <a:pt x="267174" y="172999"/>
                  </a:lnTo>
                  <a:lnTo>
                    <a:pt x="295798" y="153685"/>
                  </a:lnTo>
                  <a:lnTo>
                    <a:pt x="315112" y="125061"/>
                  </a:lnTo>
                  <a:lnTo>
                    <a:pt x="322199" y="90042"/>
                  </a:lnTo>
                  <a:lnTo>
                    <a:pt x="315112" y="55024"/>
                  </a:lnTo>
                  <a:lnTo>
                    <a:pt x="295798" y="26400"/>
                  </a:lnTo>
                  <a:lnTo>
                    <a:pt x="267174" y="7086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0"/>
            <p:cNvSpPr txBox="1"/>
            <p:nvPr/>
          </p:nvSpPr>
          <p:spPr>
            <a:xfrm>
              <a:off x="4840114" y="1445111"/>
              <a:ext cx="2258314" cy="6418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объём розничного товарооборота млн. руб.</a:t>
              </a:r>
            </a:p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endParaRPr lang="ru-RU" sz="1000" b="1" dirty="0" smtClean="0">
                <a:solidFill>
                  <a:srgbClr val="46559F"/>
                </a:solidFill>
                <a:latin typeface="Arial"/>
                <a:cs typeface="Arial"/>
              </a:endParaRPr>
            </a:p>
            <a:p>
              <a:pPr marL="109220">
                <a:lnSpc>
                  <a:spcPct val="100000"/>
                </a:lnSpc>
                <a:tabLst>
                  <a:tab pos="474980" algn="l"/>
                  <a:tab pos="875665" algn="l"/>
                </a:tabLst>
              </a:pP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6772,2          7937,5</a:t>
              </a:r>
              <a:r>
                <a:rPr lang="ru-RU" sz="1000" b="1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       5416,6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334734" y="3264326"/>
            <a:ext cx="2258314" cy="688372"/>
            <a:chOff x="4863412" y="1531985"/>
            <a:chExt cx="2258314" cy="688372"/>
          </a:xfrm>
        </p:grpSpPr>
        <p:sp>
          <p:nvSpPr>
            <p:cNvPr id="89" name="object 15"/>
            <p:cNvSpPr/>
            <p:nvPr/>
          </p:nvSpPr>
          <p:spPr>
            <a:xfrm>
              <a:off x="4881374" y="1978158"/>
              <a:ext cx="524184" cy="242199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2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1" y="90042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6"/>
            <p:cNvSpPr/>
            <p:nvPr/>
          </p:nvSpPr>
          <p:spPr>
            <a:xfrm>
              <a:off x="6317458" y="1977355"/>
              <a:ext cx="522606" cy="239913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028" y="0"/>
                  </a:moveTo>
                  <a:lnTo>
                    <a:pt x="89915" y="0"/>
                  </a:lnTo>
                  <a:lnTo>
                    <a:pt x="54917" y="7086"/>
                  </a:lnTo>
                  <a:lnTo>
                    <a:pt x="26336" y="26400"/>
                  </a:lnTo>
                  <a:lnTo>
                    <a:pt x="7066" y="55024"/>
                  </a:lnTo>
                  <a:lnTo>
                    <a:pt x="0" y="90043"/>
                  </a:lnTo>
                  <a:lnTo>
                    <a:pt x="7066" y="125061"/>
                  </a:lnTo>
                  <a:lnTo>
                    <a:pt x="26336" y="153685"/>
                  </a:lnTo>
                  <a:lnTo>
                    <a:pt x="54917" y="172999"/>
                  </a:lnTo>
                  <a:lnTo>
                    <a:pt x="89915" y="180086"/>
                  </a:lnTo>
                  <a:lnTo>
                    <a:pt x="232028" y="180086"/>
                  </a:lnTo>
                  <a:lnTo>
                    <a:pt x="267100" y="172999"/>
                  </a:lnTo>
                  <a:lnTo>
                    <a:pt x="295719" y="153685"/>
                  </a:lnTo>
                  <a:lnTo>
                    <a:pt x="315003" y="125061"/>
                  </a:lnTo>
                  <a:lnTo>
                    <a:pt x="322072" y="90043"/>
                  </a:lnTo>
                  <a:lnTo>
                    <a:pt x="315003" y="55024"/>
                  </a:lnTo>
                  <a:lnTo>
                    <a:pt x="295719" y="26400"/>
                  </a:lnTo>
                  <a:lnTo>
                    <a:pt x="267100" y="708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7"/>
            <p:cNvSpPr/>
            <p:nvPr/>
          </p:nvSpPr>
          <p:spPr>
            <a:xfrm>
              <a:off x="5605913" y="1977776"/>
              <a:ext cx="599822" cy="239492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56" y="0"/>
                  </a:moveTo>
                  <a:lnTo>
                    <a:pt x="90043" y="0"/>
                  </a:lnTo>
                  <a:lnTo>
                    <a:pt x="54971" y="7086"/>
                  </a:lnTo>
                  <a:lnTo>
                    <a:pt x="26352" y="26400"/>
                  </a:lnTo>
                  <a:lnTo>
                    <a:pt x="7068" y="55024"/>
                  </a:lnTo>
                  <a:lnTo>
                    <a:pt x="0" y="90042"/>
                  </a:lnTo>
                  <a:lnTo>
                    <a:pt x="7068" y="125061"/>
                  </a:lnTo>
                  <a:lnTo>
                    <a:pt x="26352" y="153685"/>
                  </a:lnTo>
                  <a:lnTo>
                    <a:pt x="54971" y="172999"/>
                  </a:lnTo>
                  <a:lnTo>
                    <a:pt x="90043" y="180086"/>
                  </a:lnTo>
                  <a:lnTo>
                    <a:pt x="232156" y="180086"/>
                  </a:lnTo>
                  <a:lnTo>
                    <a:pt x="267174" y="172999"/>
                  </a:lnTo>
                  <a:lnTo>
                    <a:pt x="295798" y="153685"/>
                  </a:lnTo>
                  <a:lnTo>
                    <a:pt x="315112" y="125061"/>
                  </a:lnTo>
                  <a:lnTo>
                    <a:pt x="322199" y="90042"/>
                  </a:lnTo>
                  <a:lnTo>
                    <a:pt x="315112" y="55024"/>
                  </a:lnTo>
                  <a:lnTo>
                    <a:pt x="295798" y="26400"/>
                  </a:lnTo>
                  <a:lnTo>
                    <a:pt x="267174" y="7086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B0C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0"/>
            <p:cNvSpPr txBox="1"/>
            <p:nvPr/>
          </p:nvSpPr>
          <p:spPr>
            <a:xfrm>
              <a:off x="4863412" y="1531985"/>
              <a:ext cx="2258314" cy="6674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средний размер пенсии</a:t>
              </a:r>
            </a:p>
            <a:p>
              <a:pPr marL="12700" marR="50165">
                <a:lnSpc>
                  <a:spcPct val="100000"/>
                </a:lnSpc>
                <a:spcBef>
                  <a:spcPts val="105"/>
                </a:spcBef>
              </a:pPr>
              <a:r>
                <a:rPr lang="ru-RU" sz="1000" b="1" dirty="0" smtClean="0">
                  <a:solidFill>
                    <a:srgbClr val="46559F"/>
                  </a:solidFill>
                  <a:latin typeface="Arial"/>
                  <a:cs typeface="Arial"/>
                </a:rPr>
                <a:t>руб.</a:t>
              </a:r>
            </a:p>
            <a:p>
              <a:pPr>
                <a:lnSpc>
                  <a:spcPct val="100000"/>
                </a:lnSpc>
                <a:spcBef>
                  <a:spcPts val="170"/>
                </a:spcBef>
              </a:pPr>
              <a:endParaRPr sz="1000" dirty="0">
                <a:latin typeface="Arial"/>
                <a:cs typeface="Arial"/>
              </a:endParaRPr>
            </a:p>
            <a:p>
              <a:pPr marL="109220">
                <a:lnSpc>
                  <a:spcPct val="100000"/>
                </a:lnSpc>
                <a:tabLst>
                  <a:tab pos="474980" algn="l"/>
                  <a:tab pos="875665" algn="l"/>
                </a:tabLst>
              </a:pPr>
              <a:r>
                <a:rPr lang="ru-RU" sz="1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16 846	19 425        20 855</a:t>
              </a:r>
            </a:p>
          </p:txBody>
        </p:sp>
      </p:grpSp>
      <p:sp>
        <p:nvSpPr>
          <p:cNvPr id="93" name="object 15"/>
          <p:cNvSpPr/>
          <p:nvPr/>
        </p:nvSpPr>
        <p:spPr>
          <a:xfrm>
            <a:off x="6625758" y="5968824"/>
            <a:ext cx="539478" cy="127176"/>
          </a:xfrm>
          <a:prstGeom prst="mathMinus">
            <a:avLst/>
          </a:pr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16"/>
          <p:cNvSpPr/>
          <p:nvPr/>
        </p:nvSpPr>
        <p:spPr>
          <a:xfrm>
            <a:off x="8305800" y="5968824"/>
            <a:ext cx="515056" cy="127175"/>
          </a:xfrm>
          <a:prstGeom prst="mathMinus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17"/>
          <p:cNvSpPr/>
          <p:nvPr/>
        </p:nvSpPr>
        <p:spPr>
          <a:xfrm>
            <a:off x="7460080" y="5970688"/>
            <a:ext cx="528074" cy="126202"/>
          </a:xfrm>
          <a:prstGeom prst="mathMinus">
            <a:avLst/>
          </a:prstGeom>
          <a:solidFill>
            <a:srgbClr val="B0C1E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1" y="3931792"/>
            <a:ext cx="4498340" cy="2376170"/>
          </a:xfrm>
          <a:custGeom>
            <a:avLst/>
            <a:gdLst/>
            <a:ahLst/>
            <a:cxnLst/>
            <a:rect l="l" t="t" r="r" b="b"/>
            <a:pathLst>
              <a:path w="4498340" h="2376170">
                <a:moveTo>
                  <a:pt x="4207878" y="0"/>
                </a:moveTo>
                <a:lnTo>
                  <a:pt x="289928" y="0"/>
                </a:lnTo>
                <a:lnTo>
                  <a:pt x="242900" y="3794"/>
                </a:lnTo>
                <a:lnTo>
                  <a:pt x="198289" y="14779"/>
                </a:lnTo>
                <a:lnTo>
                  <a:pt x="156690" y="32359"/>
                </a:lnTo>
                <a:lnTo>
                  <a:pt x="118701" y="55936"/>
                </a:lnTo>
                <a:lnTo>
                  <a:pt x="84918" y="84915"/>
                </a:lnTo>
                <a:lnTo>
                  <a:pt x="55939" y="118698"/>
                </a:lnTo>
                <a:lnTo>
                  <a:pt x="32361" y="156688"/>
                </a:lnTo>
                <a:lnTo>
                  <a:pt x="14780" y="198290"/>
                </a:lnTo>
                <a:lnTo>
                  <a:pt x="3794" y="242906"/>
                </a:lnTo>
                <a:lnTo>
                  <a:pt x="0" y="289940"/>
                </a:lnTo>
                <a:lnTo>
                  <a:pt x="0" y="2086114"/>
                </a:lnTo>
                <a:lnTo>
                  <a:pt x="3794" y="2133138"/>
                </a:lnTo>
                <a:lnTo>
                  <a:pt x="14780" y="2177747"/>
                </a:lnTo>
                <a:lnTo>
                  <a:pt x="32361" y="2219344"/>
                </a:lnTo>
                <a:lnTo>
                  <a:pt x="55939" y="2257332"/>
                </a:lnTo>
                <a:lnTo>
                  <a:pt x="84918" y="2291113"/>
                </a:lnTo>
                <a:lnTo>
                  <a:pt x="118701" y="2320091"/>
                </a:lnTo>
                <a:lnTo>
                  <a:pt x="156690" y="2343669"/>
                </a:lnTo>
                <a:lnTo>
                  <a:pt x="198289" y="2361249"/>
                </a:lnTo>
                <a:lnTo>
                  <a:pt x="242900" y="2372235"/>
                </a:lnTo>
                <a:lnTo>
                  <a:pt x="289928" y="2376030"/>
                </a:lnTo>
                <a:lnTo>
                  <a:pt x="4207878" y="2376030"/>
                </a:lnTo>
                <a:lnTo>
                  <a:pt x="4254912" y="2372235"/>
                </a:lnTo>
                <a:lnTo>
                  <a:pt x="4299528" y="2361249"/>
                </a:lnTo>
                <a:lnTo>
                  <a:pt x="4341130" y="2343669"/>
                </a:lnTo>
                <a:lnTo>
                  <a:pt x="4379121" y="2320091"/>
                </a:lnTo>
                <a:lnTo>
                  <a:pt x="4412903" y="2291113"/>
                </a:lnTo>
                <a:lnTo>
                  <a:pt x="4441882" y="2257332"/>
                </a:lnTo>
                <a:lnTo>
                  <a:pt x="4465459" y="2219344"/>
                </a:lnTo>
                <a:lnTo>
                  <a:pt x="4483039" y="2177747"/>
                </a:lnTo>
                <a:lnTo>
                  <a:pt x="4494024" y="2133138"/>
                </a:lnTo>
                <a:lnTo>
                  <a:pt x="4497819" y="2086114"/>
                </a:lnTo>
                <a:lnTo>
                  <a:pt x="4497819" y="289940"/>
                </a:lnTo>
                <a:lnTo>
                  <a:pt x="4494024" y="242906"/>
                </a:lnTo>
                <a:lnTo>
                  <a:pt x="4483039" y="198290"/>
                </a:lnTo>
                <a:lnTo>
                  <a:pt x="4465459" y="156688"/>
                </a:lnTo>
                <a:lnTo>
                  <a:pt x="4441882" y="118698"/>
                </a:lnTo>
                <a:lnTo>
                  <a:pt x="4412903" y="84915"/>
                </a:lnTo>
                <a:lnTo>
                  <a:pt x="4379121" y="55936"/>
                </a:lnTo>
                <a:lnTo>
                  <a:pt x="4341130" y="32359"/>
                </a:lnTo>
                <a:lnTo>
                  <a:pt x="4299528" y="14779"/>
                </a:lnTo>
                <a:lnTo>
                  <a:pt x="4254912" y="3794"/>
                </a:lnTo>
                <a:lnTo>
                  <a:pt x="420787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3936" y="3931792"/>
            <a:ext cx="2160270" cy="2376170"/>
          </a:xfrm>
          <a:custGeom>
            <a:avLst/>
            <a:gdLst/>
            <a:ahLst/>
            <a:cxnLst/>
            <a:rect l="l" t="t" r="r" b="b"/>
            <a:pathLst>
              <a:path w="2160270" h="2376170">
                <a:moveTo>
                  <a:pt x="1888363" y="0"/>
                </a:moveTo>
                <a:lnTo>
                  <a:pt x="271653" y="0"/>
                </a:lnTo>
                <a:lnTo>
                  <a:pt x="222834" y="4378"/>
                </a:lnTo>
                <a:lnTo>
                  <a:pt x="176881" y="17000"/>
                </a:lnTo>
                <a:lnTo>
                  <a:pt x="134563" y="37098"/>
                </a:lnTo>
                <a:lnTo>
                  <a:pt x="96648" y="63903"/>
                </a:lnTo>
                <a:lnTo>
                  <a:pt x="63903" y="96648"/>
                </a:lnTo>
                <a:lnTo>
                  <a:pt x="37098" y="134563"/>
                </a:lnTo>
                <a:lnTo>
                  <a:pt x="17000" y="176881"/>
                </a:lnTo>
                <a:lnTo>
                  <a:pt x="4378" y="222834"/>
                </a:lnTo>
                <a:lnTo>
                  <a:pt x="0" y="271652"/>
                </a:lnTo>
                <a:lnTo>
                  <a:pt x="0" y="2104415"/>
                </a:lnTo>
                <a:lnTo>
                  <a:pt x="4378" y="2153236"/>
                </a:lnTo>
                <a:lnTo>
                  <a:pt x="17000" y="2199186"/>
                </a:lnTo>
                <a:lnTo>
                  <a:pt x="37098" y="2241500"/>
                </a:lnTo>
                <a:lnTo>
                  <a:pt x="63903" y="2279409"/>
                </a:lnTo>
                <a:lnTo>
                  <a:pt x="96648" y="2312146"/>
                </a:lnTo>
                <a:lnTo>
                  <a:pt x="134563" y="2338944"/>
                </a:lnTo>
                <a:lnTo>
                  <a:pt x="176881" y="2359036"/>
                </a:lnTo>
                <a:lnTo>
                  <a:pt x="222834" y="2371653"/>
                </a:lnTo>
                <a:lnTo>
                  <a:pt x="271653" y="2376030"/>
                </a:lnTo>
                <a:lnTo>
                  <a:pt x="1888363" y="2376030"/>
                </a:lnTo>
                <a:lnTo>
                  <a:pt x="1937181" y="2371653"/>
                </a:lnTo>
                <a:lnTo>
                  <a:pt x="1983134" y="2359036"/>
                </a:lnTo>
                <a:lnTo>
                  <a:pt x="2025452" y="2338944"/>
                </a:lnTo>
                <a:lnTo>
                  <a:pt x="2063367" y="2312146"/>
                </a:lnTo>
                <a:lnTo>
                  <a:pt x="2096112" y="2279409"/>
                </a:lnTo>
                <a:lnTo>
                  <a:pt x="2122917" y="2241500"/>
                </a:lnTo>
                <a:lnTo>
                  <a:pt x="2143015" y="2199186"/>
                </a:lnTo>
                <a:lnTo>
                  <a:pt x="2155637" y="2153236"/>
                </a:lnTo>
                <a:lnTo>
                  <a:pt x="2160016" y="2104415"/>
                </a:lnTo>
                <a:lnTo>
                  <a:pt x="2160016" y="271652"/>
                </a:lnTo>
                <a:lnTo>
                  <a:pt x="2155637" y="222834"/>
                </a:lnTo>
                <a:lnTo>
                  <a:pt x="2143015" y="176881"/>
                </a:lnTo>
                <a:lnTo>
                  <a:pt x="2122917" y="134563"/>
                </a:lnTo>
                <a:lnTo>
                  <a:pt x="2096112" y="96648"/>
                </a:lnTo>
                <a:lnTo>
                  <a:pt x="2063367" y="63903"/>
                </a:lnTo>
                <a:lnTo>
                  <a:pt x="2025452" y="37098"/>
                </a:lnTo>
                <a:lnTo>
                  <a:pt x="1983134" y="17000"/>
                </a:lnTo>
                <a:lnTo>
                  <a:pt x="1937181" y="4378"/>
                </a:lnTo>
                <a:lnTo>
                  <a:pt x="1888363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14818" y="4832730"/>
            <a:ext cx="1632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безработные</a:t>
            </a:r>
            <a:r>
              <a:rPr sz="1100" b="1" spc="-4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граждане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3327" y="5612434"/>
            <a:ext cx="520065" cy="180340"/>
          </a:xfrm>
          <a:custGeom>
            <a:avLst/>
            <a:gdLst/>
            <a:ahLst/>
            <a:cxnLst/>
            <a:rect l="l" t="t" r="r" b="b"/>
            <a:pathLst>
              <a:path w="520065" h="180339">
                <a:moveTo>
                  <a:pt x="429768" y="0"/>
                </a:moveTo>
                <a:lnTo>
                  <a:pt x="90043" y="0"/>
                </a:lnTo>
                <a:lnTo>
                  <a:pt x="54971" y="7073"/>
                </a:lnTo>
                <a:lnTo>
                  <a:pt x="26352" y="26362"/>
                </a:lnTo>
                <a:lnTo>
                  <a:pt x="7068" y="54971"/>
                </a:lnTo>
                <a:lnTo>
                  <a:pt x="0" y="90004"/>
                </a:lnTo>
                <a:lnTo>
                  <a:pt x="7068" y="125036"/>
                </a:lnTo>
                <a:lnTo>
                  <a:pt x="26352" y="153641"/>
                </a:lnTo>
                <a:lnTo>
                  <a:pt x="54971" y="172925"/>
                </a:lnTo>
                <a:lnTo>
                  <a:pt x="90043" y="179997"/>
                </a:lnTo>
                <a:lnTo>
                  <a:pt x="429768" y="179997"/>
                </a:lnTo>
                <a:lnTo>
                  <a:pt x="464839" y="172925"/>
                </a:lnTo>
                <a:lnTo>
                  <a:pt x="493458" y="153641"/>
                </a:lnTo>
                <a:lnTo>
                  <a:pt x="512742" y="125036"/>
                </a:lnTo>
                <a:lnTo>
                  <a:pt x="519811" y="90004"/>
                </a:lnTo>
                <a:lnTo>
                  <a:pt x="512742" y="54971"/>
                </a:lnTo>
                <a:lnTo>
                  <a:pt x="493458" y="26362"/>
                </a:lnTo>
                <a:lnTo>
                  <a:pt x="464839" y="7073"/>
                </a:lnTo>
                <a:lnTo>
                  <a:pt x="42976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38896" y="5643778"/>
            <a:ext cx="28892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96280" y="1847723"/>
            <a:ext cx="4491355" cy="1928495"/>
          </a:xfrm>
          <a:custGeom>
            <a:avLst/>
            <a:gdLst/>
            <a:ahLst/>
            <a:cxnLst/>
            <a:rect l="l" t="t" r="r" b="b"/>
            <a:pathLst>
              <a:path w="4491355" h="1928495">
                <a:moveTo>
                  <a:pt x="4253865" y="0"/>
                </a:moveTo>
                <a:lnTo>
                  <a:pt x="237363" y="0"/>
                </a:lnTo>
                <a:lnTo>
                  <a:pt x="189534" y="4823"/>
                </a:lnTo>
                <a:lnTo>
                  <a:pt x="144982" y="18659"/>
                </a:lnTo>
                <a:lnTo>
                  <a:pt x="104663" y="40551"/>
                </a:lnTo>
                <a:lnTo>
                  <a:pt x="69532" y="69548"/>
                </a:lnTo>
                <a:lnTo>
                  <a:pt x="40545" y="104694"/>
                </a:lnTo>
                <a:lnTo>
                  <a:pt x="18657" y="145035"/>
                </a:lnTo>
                <a:lnTo>
                  <a:pt x="4823" y="189619"/>
                </a:lnTo>
                <a:lnTo>
                  <a:pt x="0" y="237489"/>
                </a:lnTo>
                <a:lnTo>
                  <a:pt x="0" y="1690751"/>
                </a:lnTo>
                <a:lnTo>
                  <a:pt x="4823" y="1738585"/>
                </a:lnTo>
                <a:lnTo>
                  <a:pt x="18657" y="1783151"/>
                </a:lnTo>
                <a:lnTo>
                  <a:pt x="40545" y="1823490"/>
                </a:lnTo>
                <a:lnTo>
                  <a:pt x="69532" y="1858645"/>
                </a:lnTo>
                <a:lnTo>
                  <a:pt x="104663" y="1887655"/>
                </a:lnTo>
                <a:lnTo>
                  <a:pt x="144982" y="1909564"/>
                </a:lnTo>
                <a:lnTo>
                  <a:pt x="189534" y="1923412"/>
                </a:lnTo>
                <a:lnTo>
                  <a:pt x="237363" y="1928240"/>
                </a:lnTo>
                <a:lnTo>
                  <a:pt x="4253865" y="1928240"/>
                </a:lnTo>
                <a:lnTo>
                  <a:pt x="4301735" y="1923412"/>
                </a:lnTo>
                <a:lnTo>
                  <a:pt x="4346319" y="1909564"/>
                </a:lnTo>
                <a:lnTo>
                  <a:pt x="4386660" y="1887655"/>
                </a:lnTo>
                <a:lnTo>
                  <a:pt x="4421806" y="1858645"/>
                </a:lnTo>
                <a:lnTo>
                  <a:pt x="4450803" y="1823490"/>
                </a:lnTo>
                <a:lnTo>
                  <a:pt x="4472695" y="1783151"/>
                </a:lnTo>
                <a:lnTo>
                  <a:pt x="4486531" y="1738585"/>
                </a:lnTo>
                <a:lnTo>
                  <a:pt x="4491355" y="1690751"/>
                </a:lnTo>
                <a:lnTo>
                  <a:pt x="4491355" y="237489"/>
                </a:lnTo>
                <a:lnTo>
                  <a:pt x="4486531" y="189619"/>
                </a:lnTo>
                <a:lnTo>
                  <a:pt x="4472695" y="145035"/>
                </a:lnTo>
                <a:lnTo>
                  <a:pt x="4450803" y="104694"/>
                </a:lnTo>
                <a:lnTo>
                  <a:pt x="4421806" y="69548"/>
                </a:lnTo>
                <a:lnTo>
                  <a:pt x="4386660" y="40551"/>
                </a:lnTo>
                <a:lnTo>
                  <a:pt x="4346319" y="18659"/>
                </a:lnTo>
                <a:lnTo>
                  <a:pt x="4301735" y="4823"/>
                </a:lnTo>
                <a:lnTo>
                  <a:pt x="425386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6280" y="1400302"/>
            <a:ext cx="4491355" cy="829310"/>
          </a:xfrm>
          <a:custGeom>
            <a:avLst/>
            <a:gdLst/>
            <a:ahLst/>
            <a:cxnLst/>
            <a:rect l="l" t="t" r="r" b="b"/>
            <a:pathLst>
              <a:path w="4491355" h="829310">
                <a:moveTo>
                  <a:pt x="4237355" y="0"/>
                </a:moveTo>
                <a:lnTo>
                  <a:pt x="253873" y="0"/>
                </a:lnTo>
                <a:lnTo>
                  <a:pt x="208239" y="4090"/>
                </a:lnTo>
                <a:lnTo>
                  <a:pt x="165289" y="15883"/>
                </a:lnTo>
                <a:lnTo>
                  <a:pt x="125739" y="34661"/>
                </a:lnTo>
                <a:lnTo>
                  <a:pt x="90306" y="59708"/>
                </a:lnTo>
                <a:lnTo>
                  <a:pt x="59708" y="90306"/>
                </a:lnTo>
                <a:lnTo>
                  <a:pt x="34661" y="125739"/>
                </a:lnTo>
                <a:lnTo>
                  <a:pt x="15883" y="165289"/>
                </a:lnTo>
                <a:lnTo>
                  <a:pt x="4090" y="208239"/>
                </a:lnTo>
                <a:lnTo>
                  <a:pt x="0" y="253873"/>
                </a:lnTo>
                <a:lnTo>
                  <a:pt x="0" y="575310"/>
                </a:lnTo>
                <a:lnTo>
                  <a:pt x="4090" y="620943"/>
                </a:lnTo>
                <a:lnTo>
                  <a:pt x="15883" y="663893"/>
                </a:lnTo>
                <a:lnTo>
                  <a:pt x="34661" y="703443"/>
                </a:lnTo>
                <a:lnTo>
                  <a:pt x="59708" y="738876"/>
                </a:lnTo>
                <a:lnTo>
                  <a:pt x="90306" y="769474"/>
                </a:lnTo>
                <a:lnTo>
                  <a:pt x="125739" y="794521"/>
                </a:lnTo>
                <a:lnTo>
                  <a:pt x="165289" y="813299"/>
                </a:lnTo>
                <a:lnTo>
                  <a:pt x="208239" y="825092"/>
                </a:lnTo>
                <a:lnTo>
                  <a:pt x="253873" y="829183"/>
                </a:lnTo>
                <a:lnTo>
                  <a:pt x="4237355" y="829183"/>
                </a:lnTo>
                <a:lnTo>
                  <a:pt x="4283026" y="825092"/>
                </a:lnTo>
                <a:lnTo>
                  <a:pt x="4326005" y="813299"/>
                </a:lnTo>
                <a:lnTo>
                  <a:pt x="4365577" y="794521"/>
                </a:lnTo>
                <a:lnTo>
                  <a:pt x="4401026" y="769474"/>
                </a:lnTo>
                <a:lnTo>
                  <a:pt x="4431635" y="738876"/>
                </a:lnTo>
                <a:lnTo>
                  <a:pt x="4456688" y="703443"/>
                </a:lnTo>
                <a:lnTo>
                  <a:pt x="4475470" y="663893"/>
                </a:lnTo>
                <a:lnTo>
                  <a:pt x="4487264" y="620943"/>
                </a:lnTo>
                <a:lnTo>
                  <a:pt x="4491355" y="575310"/>
                </a:lnTo>
                <a:lnTo>
                  <a:pt x="4491355" y="253873"/>
                </a:lnTo>
                <a:lnTo>
                  <a:pt x="4487264" y="208239"/>
                </a:lnTo>
                <a:lnTo>
                  <a:pt x="4475470" y="165289"/>
                </a:lnTo>
                <a:lnTo>
                  <a:pt x="4456688" y="125739"/>
                </a:lnTo>
                <a:lnTo>
                  <a:pt x="4431635" y="90306"/>
                </a:lnTo>
                <a:lnTo>
                  <a:pt x="4401026" y="59708"/>
                </a:lnTo>
                <a:lnTo>
                  <a:pt x="4365577" y="34661"/>
                </a:lnTo>
                <a:lnTo>
                  <a:pt x="4326005" y="15883"/>
                </a:lnTo>
                <a:lnTo>
                  <a:pt x="4283026" y="4090"/>
                </a:lnTo>
                <a:lnTo>
                  <a:pt x="423735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6280" y="3931792"/>
            <a:ext cx="2160270" cy="2376170"/>
          </a:xfrm>
          <a:custGeom>
            <a:avLst/>
            <a:gdLst/>
            <a:ahLst/>
            <a:cxnLst/>
            <a:rect l="l" t="t" r="r" b="b"/>
            <a:pathLst>
              <a:path w="2160270" h="2376170">
                <a:moveTo>
                  <a:pt x="1888363" y="0"/>
                </a:moveTo>
                <a:lnTo>
                  <a:pt x="271526" y="0"/>
                </a:lnTo>
                <a:lnTo>
                  <a:pt x="222711" y="4378"/>
                </a:lnTo>
                <a:lnTo>
                  <a:pt x="176770" y="17000"/>
                </a:lnTo>
                <a:lnTo>
                  <a:pt x="134469" y="37098"/>
                </a:lnTo>
                <a:lnTo>
                  <a:pt x="96574" y="63903"/>
                </a:lnTo>
                <a:lnTo>
                  <a:pt x="63850" y="96648"/>
                </a:lnTo>
                <a:lnTo>
                  <a:pt x="37065" y="134563"/>
                </a:lnTo>
                <a:lnTo>
                  <a:pt x="16984" y="176881"/>
                </a:lnTo>
                <a:lnTo>
                  <a:pt x="4373" y="222834"/>
                </a:lnTo>
                <a:lnTo>
                  <a:pt x="0" y="271652"/>
                </a:lnTo>
                <a:lnTo>
                  <a:pt x="0" y="2104415"/>
                </a:lnTo>
                <a:lnTo>
                  <a:pt x="4373" y="2153236"/>
                </a:lnTo>
                <a:lnTo>
                  <a:pt x="16984" y="2199186"/>
                </a:lnTo>
                <a:lnTo>
                  <a:pt x="37065" y="2241500"/>
                </a:lnTo>
                <a:lnTo>
                  <a:pt x="63850" y="2279409"/>
                </a:lnTo>
                <a:lnTo>
                  <a:pt x="96574" y="2312146"/>
                </a:lnTo>
                <a:lnTo>
                  <a:pt x="134469" y="2338944"/>
                </a:lnTo>
                <a:lnTo>
                  <a:pt x="176770" y="2359036"/>
                </a:lnTo>
                <a:lnTo>
                  <a:pt x="222711" y="2371653"/>
                </a:lnTo>
                <a:lnTo>
                  <a:pt x="271526" y="2376030"/>
                </a:lnTo>
                <a:lnTo>
                  <a:pt x="1888363" y="2376030"/>
                </a:lnTo>
                <a:lnTo>
                  <a:pt x="1937177" y="2371653"/>
                </a:lnTo>
                <a:lnTo>
                  <a:pt x="1983118" y="2359036"/>
                </a:lnTo>
                <a:lnTo>
                  <a:pt x="2025419" y="2338944"/>
                </a:lnTo>
                <a:lnTo>
                  <a:pt x="2063314" y="2312146"/>
                </a:lnTo>
                <a:lnTo>
                  <a:pt x="2096038" y="2279409"/>
                </a:lnTo>
                <a:lnTo>
                  <a:pt x="2122823" y="2241500"/>
                </a:lnTo>
                <a:lnTo>
                  <a:pt x="2142904" y="2199186"/>
                </a:lnTo>
                <a:lnTo>
                  <a:pt x="2155515" y="2153236"/>
                </a:lnTo>
                <a:lnTo>
                  <a:pt x="2159889" y="2104415"/>
                </a:lnTo>
                <a:lnTo>
                  <a:pt x="2159889" y="271652"/>
                </a:lnTo>
                <a:lnTo>
                  <a:pt x="2155515" y="222834"/>
                </a:lnTo>
                <a:lnTo>
                  <a:pt x="2142904" y="176881"/>
                </a:lnTo>
                <a:lnTo>
                  <a:pt x="2122823" y="134563"/>
                </a:lnTo>
                <a:lnTo>
                  <a:pt x="2096038" y="96648"/>
                </a:lnTo>
                <a:lnTo>
                  <a:pt x="2063314" y="63903"/>
                </a:lnTo>
                <a:lnTo>
                  <a:pt x="2025419" y="37098"/>
                </a:lnTo>
                <a:lnTo>
                  <a:pt x="1983118" y="17000"/>
                </a:lnTo>
                <a:lnTo>
                  <a:pt x="1937177" y="4378"/>
                </a:lnTo>
                <a:lnTo>
                  <a:pt x="1888363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011" y="1400302"/>
            <a:ext cx="4498340" cy="2376170"/>
          </a:xfrm>
          <a:custGeom>
            <a:avLst/>
            <a:gdLst/>
            <a:ahLst/>
            <a:cxnLst/>
            <a:rect l="l" t="t" r="r" b="b"/>
            <a:pathLst>
              <a:path w="4498340" h="2376170">
                <a:moveTo>
                  <a:pt x="4237469" y="0"/>
                </a:moveTo>
                <a:lnTo>
                  <a:pt x="260438" y="0"/>
                </a:lnTo>
                <a:lnTo>
                  <a:pt x="213623" y="4195"/>
                </a:lnTo>
                <a:lnTo>
                  <a:pt x="169561" y="16290"/>
                </a:lnTo>
                <a:lnTo>
                  <a:pt x="128988" y="35550"/>
                </a:lnTo>
                <a:lnTo>
                  <a:pt x="92639" y="61238"/>
                </a:lnTo>
                <a:lnTo>
                  <a:pt x="61250" y="92619"/>
                </a:lnTo>
                <a:lnTo>
                  <a:pt x="35556" y="128956"/>
                </a:lnTo>
                <a:lnTo>
                  <a:pt x="16293" y="169514"/>
                </a:lnTo>
                <a:lnTo>
                  <a:pt x="4195" y="213557"/>
                </a:lnTo>
                <a:lnTo>
                  <a:pt x="0" y="260350"/>
                </a:lnTo>
                <a:lnTo>
                  <a:pt x="0" y="2115566"/>
                </a:lnTo>
                <a:lnTo>
                  <a:pt x="4195" y="2162358"/>
                </a:lnTo>
                <a:lnTo>
                  <a:pt x="16293" y="2206401"/>
                </a:lnTo>
                <a:lnTo>
                  <a:pt x="35556" y="2246959"/>
                </a:lnTo>
                <a:lnTo>
                  <a:pt x="61250" y="2283296"/>
                </a:lnTo>
                <a:lnTo>
                  <a:pt x="92639" y="2314677"/>
                </a:lnTo>
                <a:lnTo>
                  <a:pt x="128988" y="2340365"/>
                </a:lnTo>
                <a:lnTo>
                  <a:pt x="169561" y="2359625"/>
                </a:lnTo>
                <a:lnTo>
                  <a:pt x="213623" y="2371720"/>
                </a:lnTo>
                <a:lnTo>
                  <a:pt x="260438" y="2375916"/>
                </a:lnTo>
                <a:lnTo>
                  <a:pt x="4237469" y="2375916"/>
                </a:lnTo>
                <a:lnTo>
                  <a:pt x="4284261" y="2371720"/>
                </a:lnTo>
                <a:lnTo>
                  <a:pt x="4328304" y="2359625"/>
                </a:lnTo>
                <a:lnTo>
                  <a:pt x="4368862" y="2340365"/>
                </a:lnTo>
                <a:lnTo>
                  <a:pt x="4405199" y="2314677"/>
                </a:lnTo>
                <a:lnTo>
                  <a:pt x="4436580" y="2283296"/>
                </a:lnTo>
                <a:lnTo>
                  <a:pt x="4462268" y="2246959"/>
                </a:lnTo>
                <a:lnTo>
                  <a:pt x="4481528" y="2206401"/>
                </a:lnTo>
                <a:lnTo>
                  <a:pt x="4493623" y="2162358"/>
                </a:lnTo>
                <a:lnTo>
                  <a:pt x="4497819" y="2115566"/>
                </a:lnTo>
                <a:lnTo>
                  <a:pt x="4497819" y="260350"/>
                </a:lnTo>
                <a:lnTo>
                  <a:pt x="4493623" y="213557"/>
                </a:lnTo>
                <a:lnTo>
                  <a:pt x="4481528" y="169514"/>
                </a:lnTo>
                <a:lnTo>
                  <a:pt x="4462268" y="128956"/>
                </a:lnTo>
                <a:lnTo>
                  <a:pt x="4436580" y="92619"/>
                </a:lnTo>
                <a:lnTo>
                  <a:pt x="4405199" y="61238"/>
                </a:lnTo>
                <a:lnTo>
                  <a:pt x="4368862" y="35550"/>
                </a:lnTo>
                <a:lnTo>
                  <a:pt x="4328304" y="16290"/>
                </a:lnTo>
                <a:lnTo>
                  <a:pt x="4284261" y="4195"/>
                </a:lnTo>
                <a:lnTo>
                  <a:pt x="423746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90232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</p:txBody>
      </p:sp>
      <p:sp>
        <p:nvSpPr>
          <p:cNvPr id="12" name="object 12"/>
          <p:cNvSpPr/>
          <p:nvPr/>
        </p:nvSpPr>
        <p:spPr>
          <a:xfrm>
            <a:off x="627011" y="163576"/>
            <a:ext cx="1887855" cy="274320"/>
          </a:xfrm>
          <a:custGeom>
            <a:avLst/>
            <a:gdLst/>
            <a:ahLst/>
            <a:cxnLst/>
            <a:rect l="l" t="t" r="r" b="b"/>
            <a:pathLst>
              <a:path w="1887855" h="274320">
                <a:moveTo>
                  <a:pt x="1750682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1750682" y="273938"/>
                </a:lnTo>
                <a:lnTo>
                  <a:pt x="1793937" y="266955"/>
                </a:lnTo>
                <a:lnTo>
                  <a:pt x="1831517" y="247510"/>
                </a:lnTo>
                <a:lnTo>
                  <a:pt x="1861160" y="217867"/>
                </a:lnTo>
                <a:lnTo>
                  <a:pt x="1880604" y="180288"/>
                </a:lnTo>
                <a:lnTo>
                  <a:pt x="1887588" y="137032"/>
                </a:lnTo>
                <a:lnTo>
                  <a:pt x="1880604" y="93715"/>
                </a:lnTo>
                <a:lnTo>
                  <a:pt x="1861160" y="56098"/>
                </a:lnTo>
                <a:lnTo>
                  <a:pt x="1831517" y="26436"/>
                </a:lnTo>
                <a:lnTo>
                  <a:pt x="1793937" y="6984"/>
                </a:lnTo>
                <a:lnTo>
                  <a:pt x="175068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2406" y="223773"/>
            <a:ext cx="16160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занятость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доходы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населения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391" y="1661541"/>
            <a:ext cx="398335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СРЕДНЕМЕСЯЧНАЯ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ЗАРАБОТНАЯ</a:t>
            </a:r>
            <a:r>
              <a:rPr sz="1100" b="1" spc="-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ПЛАТА</a:t>
            </a:r>
            <a:r>
              <a:rPr sz="1100" b="1" spc="-1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РАБОТНИКОВ</a:t>
            </a: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8523" y="1940051"/>
            <a:ext cx="1475740" cy="1623060"/>
            <a:chOff x="2668523" y="1940051"/>
            <a:chExt cx="1475740" cy="162306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3095" y="3377183"/>
              <a:ext cx="821436" cy="990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3095" y="3107435"/>
              <a:ext cx="868680" cy="990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3095" y="2025395"/>
              <a:ext cx="1470660" cy="9098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73095" y="1940051"/>
              <a:ext cx="0" cy="1623060"/>
            </a:xfrm>
            <a:custGeom>
              <a:avLst/>
              <a:gdLst/>
              <a:ahLst/>
              <a:cxnLst/>
              <a:rect l="l" t="t" r="r" b="b"/>
              <a:pathLst>
                <a:path h="1623060">
                  <a:moveTo>
                    <a:pt x="0" y="162306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57142" y="3369055"/>
            <a:ext cx="3829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 smtClean="0">
                <a:solidFill>
                  <a:srgbClr val="46559F"/>
                </a:solidFill>
                <a:latin typeface="Arial Black"/>
                <a:cs typeface="Arial Black"/>
              </a:rPr>
              <a:t>46 724</a:t>
            </a:r>
            <a:r>
              <a:rPr sz="600" spc="-50" dirty="0" smtClean="0">
                <a:solidFill>
                  <a:srgbClr val="46559F"/>
                </a:solidFill>
                <a:latin typeface="Arial Black"/>
                <a:cs typeface="Arial Black"/>
              </a:rPr>
              <a:t>₽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4005" y="3098672"/>
            <a:ext cx="5397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 smtClean="0">
                <a:solidFill>
                  <a:srgbClr val="46559F"/>
                </a:solidFill>
                <a:latin typeface="Arial Black"/>
                <a:cs typeface="Arial Black"/>
              </a:rPr>
              <a:t>47 189</a:t>
            </a:r>
            <a:r>
              <a:rPr sz="600" spc="-50" dirty="0" smtClean="0">
                <a:solidFill>
                  <a:srgbClr val="46559F"/>
                </a:solidFill>
                <a:latin typeface="Arial Black"/>
                <a:cs typeface="Arial Black"/>
              </a:rPr>
              <a:t>₽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8597" y="2828035"/>
            <a:ext cx="3829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 smtClean="0">
                <a:solidFill>
                  <a:srgbClr val="46559F"/>
                </a:solidFill>
                <a:latin typeface="Arial Black"/>
                <a:cs typeface="Arial Black"/>
              </a:rPr>
              <a:t>52 266</a:t>
            </a:r>
            <a:r>
              <a:rPr sz="600" spc="-50" dirty="0" smtClean="0">
                <a:solidFill>
                  <a:srgbClr val="46559F"/>
                </a:solidFill>
                <a:latin typeface="Arial Black"/>
                <a:cs typeface="Arial Black"/>
              </a:rPr>
              <a:t>₽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1463" y="2557653"/>
            <a:ext cx="3829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 smtClean="0">
                <a:solidFill>
                  <a:srgbClr val="46559F"/>
                </a:solidFill>
                <a:latin typeface="Arial Black"/>
                <a:cs typeface="Arial Black"/>
              </a:rPr>
              <a:t>78 476</a:t>
            </a:r>
            <a:r>
              <a:rPr sz="600" spc="-50" dirty="0" smtClean="0">
                <a:solidFill>
                  <a:srgbClr val="46559F"/>
                </a:solidFill>
                <a:latin typeface="Arial Black"/>
                <a:cs typeface="Arial Black"/>
              </a:rPr>
              <a:t>₽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21633" y="2287015"/>
            <a:ext cx="3829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 smtClean="0">
                <a:solidFill>
                  <a:srgbClr val="46559F"/>
                </a:solidFill>
                <a:latin typeface="Arial Black"/>
                <a:cs typeface="Arial Black"/>
              </a:rPr>
              <a:t>92 798</a:t>
            </a:r>
            <a:r>
              <a:rPr sz="600" spc="-50" dirty="0" smtClean="0">
                <a:solidFill>
                  <a:srgbClr val="46559F"/>
                </a:solidFill>
                <a:latin typeface="Arial Black"/>
                <a:cs typeface="Arial Black"/>
              </a:rPr>
              <a:t>₽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06621" y="2025395"/>
            <a:ext cx="512559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 smtClean="0">
                <a:solidFill>
                  <a:srgbClr val="46559F"/>
                </a:solidFill>
                <a:latin typeface="Arial Black"/>
                <a:cs typeface="Arial Black"/>
              </a:rPr>
              <a:t>123 535</a:t>
            </a:r>
            <a:r>
              <a:rPr sz="600" spc="-50" dirty="0" smtClean="0">
                <a:solidFill>
                  <a:srgbClr val="46559F"/>
                </a:solidFill>
                <a:latin typeface="Arial Black"/>
                <a:cs typeface="Arial Black"/>
              </a:rPr>
              <a:t>₽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7272" y="3356864"/>
            <a:ext cx="13188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Здравоохранение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1098" y="3086480"/>
            <a:ext cx="92201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700" b="1" dirty="0" smtClean="0">
                <a:solidFill>
                  <a:srgbClr val="46559F"/>
                </a:solidFill>
                <a:latin typeface="Arial"/>
                <a:cs typeface="Arial"/>
              </a:rPr>
              <a:t>Образование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96567" y="2815843"/>
            <a:ext cx="6096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Торговля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87273" y="2545461"/>
            <a:ext cx="1316354" cy="24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spcBef>
                <a:spcPts val="95"/>
              </a:spcBef>
            </a:pP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Транспортировка</a:t>
            </a:r>
            <a:r>
              <a:rPr lang="ru-RU" sz="700" b="1" spc="8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700" b="1" dirty="0" smtClean="0">
                <a:solidFill>
                  <a:srgbClr val="46559F"/>
                </a:solidFill>
                <a:latin typeface="Arial"/>
                <a:cs typeface="Arial"/>
              </a:rPr>
              <a:t>и</a:t>
            </a:r>
            <a:r>
              <a:rPr lang="ru-RU" sz="700" b="1" spc="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хранение</a:t>
            </a:r>
            <a:endParaRPr lang="ru-RU" sz="7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2436" y="2271005"/>
            <a:ext cx="1403222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700" b="1" spc="-10" dirty="0">
                <a:solidFill>
                  <a:srgbClr val="46559F"/>
                </a:solidFill>
                <a:latin typeface="Arial"/>
                <a:cs typeface="Arial"/>
              </a:rPr>
              <a:t>Д</a:t>
            </a: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обыча полезных ископаемых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4728" y="1982586"/>
            <a:ext cx="1089279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700" b="1" spc="-10" dirty="0" smtClean="0">
                <a:solidFill>
                  <a:srgbClr val="46559F"/>
                </a:solidFill>
                <a:latin typeface="Arial"/>
                <a:cs typeface="Arial"/>
              </a:rPr>
              <a:t>Строительство</a:t>
            </a:r>
            <a:endParaRPr sz="700" dirty="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48130"/>
              </p:ext>
            </p:extLst>
          </p:nvPr>
        </p:nvGraphicFramePr>
        <p:xfrm>
          <a:off x="5283453" y="1393952"/>
          <a:ext cx="4496432" cy="1966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5614"/>
                <a:gridCol w="502919"/>
                <a:gridCol w="1123949"/>
                <a:gridCol w="1123950"/>
              </a:tblGrid>
              <a:tr h="337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ПОКАЗАТЕЛИ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</a:t>
                      </a:r>
                      <a:r>
                        <a:rPr sz="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sz="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70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44780" marR="21336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среднемесячная</a:t>
                      </a:r>
                      <a:r>
                        <a:rPr sz="7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заработная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плата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работников</a:t>
                      </a:r>
                      <a:r>
                        <a:rPr sz="7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 err="1">
                          <a:latin typeface="Arial"/>
                          <a:cs typeface="Arial"/>
                        </a:rPr>
                        <a:t>организаций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700" b="1" spc="-10" dirty="0" smtClean="0">
                          <a:latin typeface="Arial"/>
                          <a:cs typeface="Arial"/>
                        </a:rPr>
                        <a:t>Мысковского городского округа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руб.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700" b="1" dirty="0" smtClean="0">
                          <a:latin typeface="Arial"/>
                          <a:cs typeface="Arial"/>
                        </a:rPr>
                        <a:t>55 315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700" b="1" dirty="0" smtClean="0">
                          <a:latin typeface="Arial"/>
                          <a:cs typeface="Arial"/>
                        </a:rPr>
                        <a:t>68 219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070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spc="-50" dirty="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pc="-10" dirty="0" smtClean="0">
                          <a:latin typeface="Arial"/>
                          <a:cs typeface="Arial"/>
                        </a:rPr>
                        <a:t>120,2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700" b="1" spc="-10" dirty="0" smtClean="0">
                          <a:latin typeface="Arial"/>
                          <a:cs typeface="Arial"/>
                        </a:rPr>
                        <a:t>121,9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070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44780" marR="141605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среднемесячная</a:t>
                      </a:r>
                      <a:r>
                        <a:rPr sz="7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заработная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плата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700" b="1" dirty="0" smtClean="0">
                          <a:latin typeface="Arial"/>
                          <a:cs typeface="Arial"/>
                        </a:rPr>
                        <a:t>Кемеровской области</a:t>
                      </a:r>
                    </a:p>
                    <a:p>
                      <a:pPr marL="144780" marR="141605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руб.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700" b="1" dirty="0" smtClean="0">
                          <a:latin typeface="Arial"/>
                          <a:cs typeface="Arial"/>
                        </a:rPr>
                        <a:t>61 733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700" b="1" dirty="0" smtClean="0">
                          <a:latin typeface="Arial"/>
                          <a:cs typeface="Arial"/>
                        </a:rPr>
                        <a:t>71 592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07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spc="-50" dirty="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pc="-10" dirty="0" smtClean="0">
                          <a:latin typeface="Arial"/>
                          <a:cs typeface="Arial"/>
                        </a:rPr>
                        <a:t>118,4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 smtClean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spc="-10" dirty="0" smtClean="0">
                          <a:latin typeface="Arial"/>
                          <a:cs typeface="Arial"/>
                        </a:rPr>
                        <a:t>11</a:t>
                      </a:r>
                      <a:r>
                        <a:rPr lang="ru-RU" sz="700" b="1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700" b="1" spc="-1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700" b="1" spc="-10" dirty="0" smtClean="0">
                          <a:latin typeface="Arial"/>
                          <a:cs typeface="Arial"/>
                        </a:rPr>
                        <a:t>7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5486780" y="4327347"/>
            <a:ext cx="115252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46559F"/>
                </a:solidFill>
                <a:latin typeface="Arial"/>
                <a:cs typeface="Arial"/>
              </a:rPr>
              <a:t>0,</a:t>
            </a:r>
            <a:r>
              <a:rPr lang="ru-RU" sz="2400" b="1" spc="-10" smtClean="0">
                <a:solidFill>
                  <a:srgbClr val="46559F"/>
                </a:solidFill>
                <a:latin typeface="Arial"/>
                <a:cs typeface="Arial"/>
              </a:rPr>
              <a:t>6</a:t>
            </a:r>
            <a:r>
              <a:rPr sz="2400" b="1" spc="-10" smtClean="0">
                <a:solidFill>
                  <a:srgbClr val="46559F"/>
                </a:solidFill>
                <a:latin typeface="Arial"/>
                <a:cs typeface="Arial"/>
              </a:rPr>
              <a:t>%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00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регистрируемая безработица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95544" y="5612434"/>
            <a:ext cx="520065" cy="180340"/>
          </a:xfrm>
          <a:custGeom>
            <a:avLst/>
            <a:gdLst/>
            <a:ahLst/>
            <a:cxnLst/>
            <a:rect l="l" t="t" r="r" b="b"/>
            <a:pathLst>
              <a:path w="520064" h="180339">
                <a:moveTo>
                  <a:pt x="429894" y="0"/>
                </a:moveTo>
                <a:lnTo>
                  <a:pt x="90042" y="0"/>
                </a:lnTo>
                <a:lnTo>
                  <a:pt x="55024" y="7073"/>
                </a:lnTo>
                <a:lnTo>
                  <a:pt x="26400" y="26362"/>
                </a:lnTo>
                <a:lnTo>
                  <a:pt x="7086" y="54971"/>
                </a:lnTo>
                <a:lnTo>
                  <a:pt x="0" y="90004"/>
                </a:lnTo>
                <a:lnTo>
                  <a:pt x="7086" y="125036"/>
                </a:lnTo>
                <a:lnTo>
                  <a:pt x="26400" y="153641"/>
                </a:lnTo>
                <a:lnTo>
                  <a:pt x="55024" y="172925"/>
                </a:lnTo>
                <a:lnTo>
                  <a:pt x="90042" y="179997"/>
                </a:lnTo>
                <a:lnTo>
                  <a:pt x="429894" y="179997"/>
                </a:lnTo>
                <a:lnTo>
                  <a:pt x="464893" y="172925"/>
                </a:lnTo>
                <a:lnTo>
                  <a:pt x="493474" y="153641"/>
                </a:lnTo>
                <a:lnTo>
                  <a:pt x="512744" y="125036"/>
                </a:lnTo>
                <a:lnTo>
                  <a:pt x="519810" y="90004"/>
                </a:lnTo>
                <a:lnTo>
                  <a:pt x="512744" y="54971"/>
                </a:lnTo>
                <a:lnTo>
                  <a:pt x="493474" y="26362"/>
                </a:lnTo>
                <a:lnTo>
                  <a:pt x="464893" y="7073"/>
                </a:lnTo>
                <a:lnTo>
                  <a:pt x="42989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636767" y="5643778"/>
            <a:ext cx="24257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" dirty="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6457" y="4066082"/>
            <a:ext cx="359994" cy="35999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15322" y="4066082"/>
            <a:ext cx="359994" cy="359994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897494" y="4326077"/>
            <a:ext cx="6369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 smtClean="0">
                <a:solidFill>
                  <a:srgbClr val="46559F"/>
                </a:solidFill>
                <a:latin typeface="Arial"/>
                <a:cs typeface="Arial"/>
              </a:rPr>
              <a:t>14</a:t>
            </a:r>
            <a:r>
              <a:rPr lang="ru-RU" sz="2400" b="1" spc="-25" dirty="0" smtClean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26252" y="4464431"/>
            <a:ext cx="311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чел.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23961" y="5879083"/>
            <a:ext cx="9690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46559F"/>
                </a:solidFill>
                <a:latin typeface="Arial"/>
                <a:cs typeface="Arial"/>
              </a:rPr>
              <a:t>показатель</a:t>
            </a:r>
            <a:r>
              <a:rPr sz="600" b="1" spc="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6559F"/>
                </a:solidFill>
                <a:latin typeface="Arial"/>
                <a:cs typeface="Arial"/>
              </a:rPr>
              <a:t>на</a:t>
            </a:r>
            <a:r>
              <a:rPr sz="600" b="1" spc="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6559F"/>
                </a:solidFill>
                <a:latin typeface="Arial"/>
                <a:cs typeface="Arial"/>
              </a:rPr>
              <a:t>01.01.2024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95925" y="5879083"/>
            <a:ext cx="9785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46559F"/>
                </a:solidFill>
                <a:latin typeface="Arial"/>
                <a:cs typeface="Arial"/>
              </a:rPr>
              <a:t>Показатель</a:t>
            </a:r>
            <a:r>
              <a:rPr sz="600" b="1" spc="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6559F"/>
                </a:solidFill>
                <a:latin typeface="Arial"/>
                <a:cs typeface="Arial"/>
              </a:rPr>
              <a:t>на</a:t>
            </a:r>
            <a:r>
              <a:rPr sz="600" b="1" spc="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6559F"/>
                </a:solidFill>
                <a:latin typeface="Arial"/>
                <a:cs typeface="Arial"/>
              </a:rPr>
              <a:t>01.01.2024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5</a:t>
            </a:fld>
            <a:endParaRPr spc="-25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307" y="3824731"/>
            <a:ext cx="4618789" cy="263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1745" y="5414442"/>
            <a:ext cx="323071" cy="2815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9362" y="2771153"/>
            <a:ext cx="327687" cy="309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033" y="5233980"/>
            <a:ext cx="323071" cy="30461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40994" y="2269744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196214"/>
                </a:moveTo>
                <a:lnTo>
                  <a:pt x="5182" y="151235"/>
                </a:lnTo>
                <a:lnTo>
                  <a:pt x="19946" y="109940"/>
                </a:lnTo>
                <a:lnTo>
                  <a:pt x="43112" y="73507"/>
                </a:lnTo>
                <a:lnTo>
                  <a:pt x="73503" y="43117"/>
                </a:lnTo>
                <a:lnTo>
                  <a:pt x="109942" y="19949"/>
                </a:lnTo>
                <a:lnTo>
                  <a:pt x="151251" y="5184"/>
                </a:lnTo>
                <a:lnTo>
                  <a:pt x="196253" y="0"/>
                </a:lnTo>
                <a:lnTo>
                  <a:pt x="4301591" y="0"/>
                </a:lnTo>
                <a:lnTo>
                  <a:pt x="4346570" y="5184"/>
                </a:lnTo>
                <a:lnTo>
                  <a:pt x="4387866" y="19949"/>
                </a:lnTo>
                <a:lnTo>
                  <a:pt x="4424299" y="43117"/>
                </a:lnTo>
                <a:lnTo>
                  <a:pt x="4454689" y="73507"/>
                </a:lnTo>
                <a:lnTo>
                  <a:pt x="4477856" y="109940"/>
                </a:lnTo>
                <a:lnTo>
                  <a:pt x="4492622" y="151235"/>
                </a:lnTo>
                <a:lnTo>
                  <a:pt x="4497806" y="196214"/>
                </a:lnTo>
                <a:lnTo>
                  <a:pt x="4497806" y="1286764"/>
                </a:lnTo>
                <a:lnTo>
                  <a:pt x="4492622" y="1331743"/>
                </a:lnTo>
                <a:lnTo>
                  <a:pt x="4477856" y="1373038"/>
                </a:lnTo>
                <a:lnTo>
                  <a:pt x="4454689" y="1409471"/>
                </a:lnTo>
                <a:lnTo>
                  <a:pt x="4424299" y="1439861"/>
                </a:lnTo>
                <a:lnTo>
                  <a:pt x="4387866" y="1463029"/>
                </a:lnTo>
                <a:lnTo>
                  <a:pt x="4346570" y="1477794"/>
                </a:lnTo>
                <a:lnTo>
                  <a:pt x="4301591" y="1482978"/>
                </a:lnTo>
                <a:lnTo>
                  <a:pt x="196253" y="1482978"/>
                </a:lnTo>
                <a:lnTo>
                  <a:pt x="151251" y="1477794"/>
                </a:lnTo>
                <a:lnTo>
                  <a:pt x="109942" y="1463029"/>
                </a:lnTo>
                <a:lnTo>
                  <a:pt x="73503" y="1439861"/>
                </a:lnTo>
                <a:lnTo>
                  <a:pt x="43112" y="1409471"/>
                </a:lnTo>
                <a:lnTo>
                  <a:pt x="19946" y="1373038"/>
                </a:lnTo>
                <a:lnTo>
                  <a:pt x="5182" y="1331743"/>
                </a:lnTo>
                <a:lnTo>
                  <a:pt x="0" y="1286764"/>
                </a:lnTo>
                <a:lnTo>
                  <a:pt x="0" y="196214"/>
                </a:lnTo>
                <a:close/>
              </a:path>
            </a:pathLst>
          </a:custGeom>
          <a:ln w="12699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994" y="1376807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83176" y="0"/>
                </a:moveTo>
                <a:lnTo>
                  <a:pt x="214693" y="0"/>
                </a:lnTo>
                <a:lnTo>
                  <a:pt x="165463" y="5664"/>
                </a:lnTo>
                <a:lnTo>
                  <a:pt x="120273" y="21801"/>
                </a:lnTo>
                <a:lnTo>
                  <a:pt x="80410" y="47126"/>
                </a:lnTo>
                <a:lnTo>
                  <a:pt x="47163" y="80355"/>
                </a:lnTo>
                <a:lnTo>
                  <a:pt x="21820" y="120205"/>
                </a:lnTo>
                <a:lnTo>
                  <a:pt x="5669" y="165391"/>
                </a:lnTo>
                <a:lnTo>
                  <a:pt x="0" y="214629"/>
                </a:lnTo>
                <a:lnTo>
                  <a:pt x="0" y="560831"/>
                </a:lnTo>
                <a:lnTo>
                  <a:pt x="5669" y="610077"/>
                </a:lnTo>
                <a:lnTo>
                  <a:pt x="21820" y="655281"/>
                </a:lnTo>
                <a:lnTo>
                  <a:pt x="47163" y="695156"/>
                </a:lnTo>
                <a:lnTo>
                  <a:pt x="80410" y="728412"/>
                </a:lnTo>
                <a:lnTo>
                  <a:pt x="120273" y="753762"/>
                </a:lnTo>
                <a:lnTo>
                  <a:pt x="165463" y="769917"/>
                </a:lnTo>
                <a:lnTo>
                  <a:pt x="214693" y="775588"/>
                </a:lnTo>
                <a:lnTo>
                  <a:pt x="4283176" y="775588"/>
                </a:lnTo>
                <a:lnTo>
                  <a:pt x="4332374" y="769917"/>
                </a:lnTo>
                <a:lnTo>
                  <a:pt x="4377545" y="753762"/>
                </a:lnTo>
                <a:lnTo>
                  <a:pt x="4417397" y="728412"/>
                </a:lnTo>
                <a:lnTo>
                  <a:pt x="4450640" y="695156"/>
                </a:lnTo>
                <a:lnTo>
                  <a:pt x="4475983" y="655281"/>
                </a:lnTo>
                <a:lnTo>
                  <a:pt x="4492135" y="610077"/>
                </a:lnTo>
                <a:lnTo>
                  <a:pt x="4497806" y="560831"/>
                </a:lnTo>
                <a:lnTo>
                  <a:pt x="4497806" y="214629"/>
                </a:lnTo>
                <a:lnTo>
                  <a:pt x="4492135" y="165391"/>
                </a:lnTo>
                <a:lnTo>
                  <a:pt x="4475983" y="120205"/>
                </a:lnTo>
                <a:lnTo>
                  <a:pt x="4450640" y="80355"/>
                </a:lnTo>
                <a:lnTo>
                  <a:pt x="4417397" y="47126"/>
                </a:lnTo>
                <a:lnTo>
                  <a:pt x="4377545" y="21801"/>
                </a:lnTo>
                <a:lnTo>
                  <a:pt x="4332374" y="5664"/>
                </a:lnTo>
                <a:lnTo>
                  <a:pt x="428317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6608" y="1663954"/>
            <a:ext cx="6096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КЛИМАТ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011" y="4824729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9042"/>
                </a:moveTo>
                <a:lnTo>
                  <a:pt x="5520" y="161113"/>
                </a:lnTo>
                <a:lnTo>
                  <a:pt x="21246" y="117113"/>
                </a:lnTo>
                <a:lnTo>
                  <a:pt x="45922" y="78300"/>
                </a:lnTo>
                <a:lnTo>
                  <a:pt x="78294" y="45926"/>
                </a:lnTo>
                <a:lnTo>
                  <a:pt x="117108" y="21248"/>
                </a:lnTo>
                <a:lnTo>
                  <a:pt x="161109" y="5521"/>
                </a:lnTo>
                <a:lnTo>
                  <a:pt x="209042" y="0"/>
                </a:lnTo>
                <a:lnTo>
                  <a:pt x="4288777" y="0"/>
                </a:lnTo>
                <a:lnTo>
                  <a:pt x="4336706" y="5521"/>
                </a:lnTo>
                <a:lnTo>
                  <a:pt x="4380705" y="21248"/>
                </a:lnTo>
                <a:lnTo>
                  <a:pt x="4419519" y="45926"/>
                </a:lnTo>
                <a:lnTo>
                  <a:pt x="4451892" y="78300"/>
                </a:lnTo>
                <a:lnTo>
                  <a:pt x="4476570" y="117113"/>
                </a:lnTo>
                <a:lnTo>
                  <a:pt x="4492297" y="161113"/>
                </a:lnTo>
                <a:lnTo>
                  <a:pt x="4497819" y="209042"/>
                </a:lnTo>
                <a:lnTo>
                  <a:pt x="4497819" y="1274051"/>
                </a:lnTo>
                <a:lnTo>
                  <a:pt x="4492297" y="1321984"/>
                </a:lnTo>
                <a:lnTo>
                  <a:pt x="4476570" y="1365984"/>
                </a:lnTo>
                <a:lnTo>
                  <a:pt x="4451892" y="1404798"/>
                </a:lnTo>
                <a:lnTo>
                  <a:pt x="4419519" y="1437170"/>
                </a:lnTo>
                <a:lnTo>
                  <a:pt x="4380705" y="1461846"/>
                </a:lnTo>
                <a:lnTo>
                  <a:pt x="4336706" y="1477572"/>
                </a:lnTo>
                <a:lnTo>
                  <a:pt x="4288777" y="1483093"/>
                </a:lnTo>
                <a:lnTo>
                  <a:pt x="209042" y="1483093"/>
                </a:lnTo>
                <a:lnTo>
                  <a:pt x="161109" y="1477572"/>
                </a:lnTo>
                <a:lnTo>
                  <a:pt x="117108" y="1461846"/>
                </a:lnTo>
                <a:lnTo>
                  <a:pt x="78294" y="1437170"/>
                </a:lnTo>
                <a:lnTo>
                  <a:pt x="45922" y="1404798"/>
                </a:lnTo>
                <a:lnTo>
                  <a:pt x="21246" y="1365984"/>
                </a:lnTo>
                <a:lnTo>
                  <a:pt x="5520" y="1321984"/>
                </a:lnTo>
                <a:lnTo>
                  <a:pt x="0" y="1274051"/>
                </a:lnTo>
                <a:lnTo>
                  <a:pt x="0" y="209042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011" y="3931792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4270362" y="0"/>
                </a:moveTo>
                <a:lnTo>
                  <a:pt x="227482" y="0"/>
                </a:lnTo>
                <a:lnTo>
                  <a:pt x="181638" y="4621"/>
                </a:lnTo>
                <a:lnTo>
                  <a:pt x="138938" y="17877"/>
                </a:lnTo>
                <a:lnTo>
                  <a:pt x="100297" y="38850"/>
                </a:lnTo>
                <a:lnTo>
                  <a:pt x="66630" y="66627"/>
                </a:lnTo>
                <a:lnTo>
                  <a:pt x="38852" y="100291"/>
                </a:lnTo>
                <a:lnTo>
                  <a:pt x="17877" y="138928"/>
                </a:lnTo>
                <a:lnTo>
                  <a:pt x="4621" y="181621"/>
                </a:lnTo>
                <a:lnTo>
                  <a:pt x="0" y="227456"/>
                </a:lnTo>
                <a:lnTo>
                  <a:pt x="0" y="548131"/>
                </a:lnTo>
                <a:lnTo>
                  <a:pt x="4621" y="593967"/>
                </a:lnTo>
                <a:lnTo>
                  <a:pt x="17877" y="636660"/>
                </a:lnTo>
                <a:lnTo>
                  <a:pt x="38852" y="675297"/>
                </a:lnTo>
                <a:lnTo>
                  <a:pt x="66630" y="708961"/>
                </a:lnTo>
                <a:lnTo>
                  <a:pt x="100297" y="736738"/>
                </a:lnTo>
                <a:lnTo>
                  <a:pt x="138938" y="757711"/>
                </a:lnTo>
                <a:lnTo>
                  <a:pt x="181638" y="770967"/>
                </a:lnTo>
                <a:lnTo>
                  <a:pt x="227482" y="775588"/>
                </a:lnTo>
                <a:lnTo>
                  <a:pt x="4270362" y="775588"/>
                </a:lnTo>
                <a:lnTo>
                  <a:pt x="4316197" y="770967"/>
                </a:lnTo>
                <a:lnTo>
                  <a:pt x="4358891" y="757711"/>
                </a:lnTo>
                <a:lnTo>
                  <a:pt x="4397527" y="736738"/>
                </a:lnTo>
                <a:lnTo>
                  <a:pt x="4431191" y="708961"/>
                </a:lnTo>
                <a:lnTo>
                  <a:pt x="4458968" y="675297"/>
                </a:lnTo>
                <a:lnTo>
                  <a:pt x="4479942" y="636660"/>
                </a:lnTo>
                <a:lnTo>
                  <a:pt x="4493197" y="593967"/>
                </a:lnTo>
                <a:lnTo>
                  <a:pt x="4497819" y="548131"/>
                </a:lnTo>
                <a:lnTo>
                  <a:pt x="4497819" y="227456"/>
                </a:lnTo>
                <a:lnTo>
                  <a:pt x="4493197" y="181621"/>
                </a:lnTo>
                <a:lnTo>
                  <a:pt x="4479942" y="138928"/>
                </a:lnTo>
                <a:lnTo>
                  <a:pt x="4458968" y="100291"/>
                </a:lnTo>
                <a:lnTo>
                  <a:pt x="4431191" y="66627"/>
                </a:lnTo>
                <a:lnTo>
                  <a:pt x="4397527" y="38850"/>
                </a:lnTo>
                <a:lnTo>
                  <a:pt x="4358891" y="17877"/>
                </a:lnTo>
                <a:lnTo>
                  <a:pt x="4316197" y="4621"/>
                </a:lnTo>
                <a:lnTo>
                  <a:pt x="427036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35379" y="4219397"/>
            <a:ext cx="24828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Природно-ландшафтный</a:t>
            </a:r>
            <a:r>
              <a:rPr sz="11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комплекс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91701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</a:t>
            </a:r>
            <a:r>
              <a:rPr sz="1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12" name="object 12"/>
          <p:cNvSpPr/>
          <p:nvPr/>
        </p:nvSpPr>
        <p:spPr>
          <a:xfrm>
            <a:off x="627011" y="163576"/>
            <a:ext cx="1077595" cy="274320"/>
          </a:xfrm>
          <a:custGeom>
            <a:avLst/>
            <a:gdLst/>
            <a:ahLst/>
            <a:cxnLst/>
            <a:rect l="l" t="t" r="r" b="b"/>
            <a:pathLst>
              <a:path w="1077595" h="274320">
                <a:moveTo>
                  <a:pt x="940422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940422" y="273938"/>
                </a:lnTo>
                <a:lnTo>
                  <a:pt x="983726" y="266955"/>
                </a:lnTo>
                <a:lnTo>
                  <a:pt x="1021312" y="247510"/>
                </a:lnTo>
                <a:lnTo>
                  <a:pt x="1050936" y="217867"/>
                </a:lnTo>
                <a:lnTo>
                  <a:pt x="1070356" y="180288"/>
                </a:lnTo>
                <a:lnTo>
                  <a:pt x="1077328" y="137032"/>
                </a:lnTo>
                <a:lnTo>
                  <a:pt x="1070356" y="93715"/>
                </a:lnTo>
                <a:lnTo>
                  <a:pt x="1050936" y="56098"/>
                </a:lnTo>
                <a:lnTo>
                  <a:pt x="1021312" y="26436"/>
                </a:lnTo>
                <a:lnTo>
                  <a:pt x="983726" y="6984"/>
                </a:lnTo>
                <a:lnTo>
                  <a:pt x="94042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2406" y="223773"/>
            <a:ext cx="8108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ресурсная</a:t>
            </a:r>
            <a:r>
              <a:rPr sz="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база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00090" y="1376807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70375" y="0"/>
                </a:moveTo>
                <a:lnTo>
                  <a:pt x="227457" y="0"/>
                </a:lnTo>
                <a:lnTo>
                  <a:pt x="181621" y="4621"/>
                </a:lnTo>
                <a:lnTo>
                  <a:pt x="138928" y="17877"/>
                </a:lnTo>
                <a:lnTo>
                  <a:pt x="100291" y="38850"/>
                </a:lnTo>
                <a:lnTo>
                  <a:pt x="66627" y="66627"/>
                </a:lnTo>
                <a:lnTo>
                  <a:pt x="38850" y="100291"/>
                </a:lnTo>
                <a:lnTo>
                  <a:pt x="17877" y="138928"/>
                </a:lnTo>
                <a:lnTo>
                  <a:pt x="4621" y="181621"/>
                </a:lnTo>
                <a:lnTo>
                  <a:pt x="0" y="227456"/>
                </a:lnTo>
                <a:lnTo>
                  <a:pt x="0" y="548004"/>
                </a:lnTo>
                <a:lnTo>
                  <a:pt x="4621" y="593882"/>
                </a:lnTo>
                <a:lnTo>
                  <a:pt x="17877" y="636607"/>
                </a:lnTo>
                <a:lnTo>
                  <a:pt x="38850" y="675266"/>
                </a:lnTo>
                <a:lnTo>
                  <a:pt x="66627" y="708945"/>
                </a:lnTo>
                <a:lnTo>
                  <a:pt x="100291" y="736731"/>
                </a:lnTo>
                <a:lnTo>
                  <a:pt x="138928" y="757709"/>
                </a:lnTo>
                <a:lnTo>
                  <a:pt x="181621" y="770966"/>
                </a:lnTo>
                <a:lnTo>
                  <a:pt x="227457" y="775588"/>
                </a:lnTo>
                <a:lnTo>
                  <a:pt x="4270375" y="775588"/>
                </a:lnTo>
                <a:lnTo>
                  <a:pt x="4316210" y="770966"/>
                </a:lnTo>
                <a:lnTo>
                  <a:pt x="4358903" y="757709"/>
                </a:lnTo>
                <a:lnTo>
                  <a:pt x="4397540" y="736731"/>
                </a:lnTo>
                <a:lnTo>
                  <a:pt x="4431204" y="708945"/>
                </a:lnTo>
                <a:lnTo>
                  <a:pt x="4458981" y="675266"/>
                </a:lnTo>
                <a:lnTo>
                  <a:pt x="4479954" y="636607"/>
                </a:lnTo>
                <a:lnTo>
                  <a:pt x="4493210" y="593882"/>
                </a:lnTo>
                <a:lnTo>
                  <a:pt x="4497832" y="548004"/>
                </a:lnTo>
                <a:lnTo>
                  <a:pt x="4497832" y="227456"/>
                </a:lnTo>
                <a:lnTo>
                  <a:pt x="4493210" y="181621"/>
                </a:lnTo>
                <a:lnTo>
                  <a:pt x="4479954" y="138928"/>
                </a:lnTo>
                <a:lnTo>
                  <a:pt x="4458981" y="100291"/>
                </a:lnTo>
                <a:lnTo>
                  <a:pt x="4431204" y="66627"/>
                </a:lnTo>
                <a:lnTo>
                  <a:pt x="4397540" y="38850"/>
                </a:lnTo>
                <a:lnTo>
                  <a:pt x="4358903" y="17877"/>
                </a:lnTo>
                <a:lnTo>
                  <a:pt x="4316210" y="4621"/>
                </a:lnTo>
                <a:lnTo>
                  <a:pt x="427037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74509" y="1663954"/>
            <a:ext cx="13550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МЕСТОРОЖДЕНИЯ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6121" y="4824729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2692"/>
                </a:moveTo>
                <a:lnTo>
                  <a:pt x="5349" y="156234"/>
                </a:lnTo>
                <a:lnTo>
                  <a:pt x="20589" y="113577"/>
                </a:lnTo>
                <a:lnTo>
                  <a:pt x="44507" y="75942"/>
                </a:lnTo>
                <a:lnTo>
                  <a:pt x="75888" y="44547"/>
                </a:lnTo>
                <a:lnTo>
                  <a:pt x="113522" y="20611"/>
                </a:lnTo>
                <a:lnTo>
                  <a:pt x="156194" y="5356"/>
                </a:lnTo>
                <a:lnTo>
                  <a:pt x="202691" y="0"/>
                </a:lnTo>
                <a:lnTo>
                  <a:pt x="4295139" y="0"/>
                </a:lnTo>
                <a:lnTo>
                  <a:pt x="4341637" y="5356"/>
                </a:lnTo>
                <a:lnTo>
                  <a:pt x="4384309" y="20611"/>
                </a:lnTo>
                <a:lnTo>
                  <a:pt x="4421943" y="44547"/>
                </a:lnTo>
                <a:lnTo>
                  <a:pt x="4453324" y="75942"/>
                </a:lnTo>
                <a:lnTo>
                  <a:pt x="4477242" y="113577"/>
                </a:lnTo>
                <a:lnTo>
                  <a:pt x="4492482" y="156234"/>
                </a:lnTo>
                <a:lnTo>
                  <a:pt x="4497832" y="202692"/>
                </a:lnTo>
                <a:lnTo>
                  <a:pt x="4497832" y="1280452"/>
                </a:lnTo>
                <a:lnTo>
                  <a:pt x="4492482" y="1326914"/>
                </a:lnTo>
                <a:lnTo>
                  <a:pt x="4477242" y="1369567"/>
                </a:lnTo>
                <a:lnTo>
                  <a:pt x="4453324" y="1407192"/>
                </a:lnTo>
                <a:lnTo>
                  <a:pt x="4421943" y="1438574"/>
                </a:lnTo>
                <a:lnTo>
                  <a:pt x="4384309" y="1462496"/>
                </a:lnTo>
                <a:lnTo>
                  <a:pt x="4341637" y="1477741"/>
                </a:lnTo>
                <a:lnTo>
                  <a:pt x="4295139" y="1483093"/>
                </a:lnTo>
                <a:lnTo>
                  <a:pt x="202691" y="1483093"/>
                </a:lnTo>
                <a:lnTo>
                  <a:pt x="156194" y="1477741"/>
                </a:lnTo>
                <a:lnTo>
                  <a:pt x="113522" y="1462496"/>
                </a:lnTo>
                <a:lnTo>
                  <a:pt x="75888" y="1438574"/>
                </a:lnTo>
                <a:lnTo>
                  <a:pt x="44507" y="1407192"/>
                </a:lnTo>
                <a:lnTo>
                  <a:pt x="20589" y="1369567"/>
                </a:lnTo>
                <a:lnTo>
                  <a:pt x="5349" y="1326914"/>
                </a:lnTo>
                <a:lnTo>
                  <a:pt x="0" y="1280452"/>
                </a:lnTo>
                <a:lnTo>
                  <a:pt x="0" y="202692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6121" y="3931792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4302379" y="0"/>
                </a:moveTo>
                <a:lnTo>
                  <a:pt x="195452" y="0"/>
                </a:lnTo>
                <a:lnTo>
                  <a:pt x="150636" y="5162"/>
                </a:lnTo>
                <a:lnTo>
                  <a:pt x="109495" y="19868"/>
                </a:lnTo>
                <a:lnTo>
                  <a:pt x="73205" y="42947"/>
                </a:lnTo>
                <a:lnTo>
                  <a:pt x="42937" y="73229"/>
                </a:lnTo>
                <a:lnTo>
                  <a:pt x="19865" y="109542"/>
                </a:lnTo>
                <a:lnTo>
                  <a:pt x="5161" y="150716"/>
                </a:lnTo>
                <a:lnTo>
                  <a:pt x="0" y="195579"/>
                </a:lnTo>
                <a:lnTo>
                  <a:pt x="0" y="580135"/>
                </a:lnTo>
                <a:lnTo>
                  <a:pt x="5161" y="624952"/>
                </a:lnTo>
                <a:lnTo>
                  <a:pt x="19865" y="666093"/>
                </a:lnTo>
                <a:lnTo>
                  <a:pt x="42937" y="702383"/>
                </a:lnTo>
                <a:lnTo>
                  <a:pt x="73205" y="732651"/>
                </a:lnTo>
                <a:lnTo>
                  <a:pt x="109495" y="755723"/>
                </a:lnTo>
                <a:lnTo>
                  <a:pt x="150636" y="770427"/>
                </a:lnTo>
                <a:lnTo>
                  <a:pt x="195452" y="775588"/>
                </a:lnTo>
                <a:lnTo>
                  <a:pt x="4302379" y="775588"/>
                </a:lnTo>
                <a:lnTo>
                  <a:pt x="4347195" y="770427"/>
                </a:lnTo>
                <a:lnTo>
                  <a:pt x="4388336" y="755723"/>
                </a:lnTo>
                <a:lnTo>
                  <a:pt x="4424626" y="732651"/>
                </a:lnTo>
                <a:lnTo>
                  <a:pt x="4454894" y="702383"/>
                </a:lnTo>
                <a:lnTo>
                  <a:pt x="4477966" y="666093"/>
                </a:lnTo>
                <a:lnTo>
                  <a:pt x="4492670" y="624952"/>
                </a:lnTo>
                <a:lnTo>
                  <a:pt x="4497832" y="580135"/>
                </a:lnTo>
                <a:lnTo>
                  <a:pt x="4497832" y="195579"/>
                </a:lnTo>
                <a:lnTo>
                  <a:pt x="4492670" y="150716"/>
                </a:lnTo>
                <a:lnTo>
                  <a:pt x="4477966" y="109542"/>
                </a:lnTo>
                <a:lnTo>
                  <a:pt x="4454894" y="73229"/>
                </a:lnTo>
                <a:lnTo>
                  <a:pt x="4424626" y="42947"/>
                </a:lnTo>
                <a:lnTo>
                  <a:pt x="4388336" y="19868"/>
                </a:lnTo>
                <a:lnTo>
                  <a:pt x="4347195" y="5162"/>
                </a:lnTo>
                <a:lnTo>
                  <a:pt x="4302379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73797" y="4219397"/>
            <a:ext cx="5245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ЗЕМЛИ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3975" y="2408301"/>
            <a:ext cx="4129025" cy="918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умеренно-континентальный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b="1" dirty="0">
              <a:solidFill>
                <a:srgbClr val="0033CC"/>
              </a:solidFill>
              <a:latin typeface="Arial"/>
              <a:cs typeface="Arial"/>
            </a:endParaRPr>
          </a:p>
          <a:p>
            <a:pPr marL="377190" algn="just">
              <a:lnSpc>
                <a:spcPct val="100000"/>
              </a:lnSpc>
            </a:pP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Мысках лето 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комфортное и местами облачное, а </a:t>
            </a:r>
            <a:r>
              <a:rPr lang="ru-RU" sz="9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зима леденящая, снежная 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9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пасмурная. 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года температура обычно колеблется от </a:t>
            </a:r>
            <a:r>
              <a:rPr lang="ru-RU" sz="9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 °C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до </a:t>
            </a:r>
            <a:r>
              <a:rPr lang="ru-RU" sz="9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°C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редко бывает ниже </a:t>
            </a:r>
            <a:r>
              <a:rPr lang="ru-RU" sz="9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-29 °C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или выше </a:t>
            </a:r>
            <a:r>
              <a:rPr lang="ru-RU" sz="9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°C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9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724" y="2761922"/>
            <a:ext cx="152305" cy="33691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862573" y="2840602"/>
            <a:ext cx="37749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Месторождения каменного угля, подземных вод, торфа, нерудных полезных ископаемых.</a:t>
            </a:r>
            <a:endParaRPr sz="9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9763" y="4964048"/>
            <a:ext cx="21196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общая</a:t>
            </a:r>
            <a:r>
              <a:rPr sz="1100" b="1" spc="-4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6559F"/>
                </a:solidFill>
                <a:latin typeface="Arial"/>
                <a:cs typeface="Arial"/>
              </a:rPr>
              <a:t>площадь</a:t>
            </a: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1100" b="1" dirty="0" smtClean="0">
                <a:solidFill>
                  <a:srgbClr val="46559F"/>
                </a:solidFill>
                <a:latin typeface="Arial"/>
                <a:cs typeface="Arial"/>
              </a:rPr>
              <a:t>72,8</a:t>
            </a:r>
            <a:r>
              <a:rPr sz="1100" b="1" spc="-3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1100" b="1" spc="-4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га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2573" y="5356097"/>
            <a:ext cx="125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земли</a:t>
            </a:r>
            <a:r>
              <a:rPr sz="900" b="1" spc="-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с/х</a:t>
            </a:r>
            <a:r>
              <a:rPr sz="900" b="1" spc="-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46559F"/>
                </a:solidFill>
                <a:latin typeface="Arial"/>
                <a:cs typeface="Arial"/>
              </a:rPr>
              <a:t>назначения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900" dirty="0" smtClean="0">
                <a:solidFill>
                  <a:srgbClr val="46559F"/>
                </a:solidFill>
                <a:latin typeface="Arial"/>
                <a:cs typeface="Arial"/>
              </a:rPr>
              <a:t>2,1</a:t>
            </a:r>
            <a:r>
              <a:rPr sz="900" spc="-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900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Arial"/>
                <a:cs typeface="Arial"/>
              </a:rPr>
              <a:t>га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4634" y="5801969"/>
            <a:ext cx="141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земли</a:t>
            </a:r>
            <a:r>
              <a:rPr sz="900" b="1" spc="-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46559F"/>
                </a:solidFill>
                <a:latin typeface="Arial"/>
                <a:cs typeface="Arial"/>
              </a:rPr>
              <a:t>промышленности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900" dirty="0" smtClean="0">
                <a:solidFill>
                  <a:srgbClr val="46559F"/>
                </a:solidFill>
                <a:latin typeface="Arial"/>
                <a:cs typeface="Arial"/>
              </a:rPr>
              <a:t>13,7</a:t>
            </a:r>
            <a:r>
              <a:rPr sz="900" spc="-1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900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Arial"/>
                <a:cs typeface="Arial"/>
              </a:rPr>
              <a:t>га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39375" y="5362778"/>
            <a:ext cx="2374265" cy="742315"/>
            <a:chOff x="5439375" y="5362778"/>
            <a:chExt cx="2374265" cy="74231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9375" y="5832374"/>
              <a:ext cx="290764" cy="2723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03927" y="5362778"/>
              <a:ext cx="309225" cy="318456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5297804" y="2265933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2691"/>
                </a:moveTo>
                <a:lnTo>
                  <a:pt x="5349" y="156234"/>
                </a:lnTo>
                <a:lnTo>
                  <a:pt x="20586" y="113577"/>
                </a:lnTo>
                <a:lnTo>
                  <a:pt x="44497" y="75942"/>
                </a:lnTo>
                <a:lnTo>
                  <a:pt x="75865" y="44547"/>
                </a:lnTo>
                <a:lnTo>
                  <a:pt x="113476" y="20611"/>
                </a:lnTo>
                <a:lnTo>
                  <a:pt x="156114" y="5356"/>
                </a:lnTo>
                <a:lnTo>
                  <a:pt x="202565" y="0"/>
                </a:lnTo>
                <a:lnTo>
                  <a:pt x="4295140" y="0"/>
                </a:lnTo>
                <a:lnTo>
                  <a:pt x="4341597" y="5356"/>
                </a:lnTo>
                <a:lnTo>
                  <a:pt x="4384254" y="20611"/>
                </a:lnTo>
                <a:lnTo>
                  <a:pt x="4421889" y="44547"/>
                </a:lnTo>
                <a:lnTo>
                  <a:pt x="4453284" y="75942"/>
                </a:lnTo>
                <a:lnTo>
                  <a:pt x="4477220" y="113577"/>
                </a:lnTo>
                <a:lnTo>
                  <a:pt x="4492475" y="156234"/>
                </a:lnTo>
                <a:lnTo>
                  <a:pt x="4497832" y="202691"/>
                </a:lnTo>
                <a:lnTo>
                  <a:pt x="4497832" y="1280414"/>
                </a:lnTo>
                <a:lnTo>
                  <a:pt x="4492475" y="1326911"/>
                </a:lnTo>
                <a:lnTo>
                  <a:pt x="4477220" y="1369583"/>
                </a:lnTo>
                <a:lnTo>
                  <a:pt x="4453284" y="1407217"/>
                </a:lnTo>
                <a:lnTo>
                  <a:pt x="4421889" y="1438598"/>
                </a:lnTo>
                <a:lnTo>
                  <a:pt x="4384254" y="1462516"/>
                </a:lnTo>
                <a:lnTo>
                  <a:pt x="4341597" y="1477756"/>
                </a:lnTo>
                <a:lnTo>
                  <a:pt x="4295140" y="1483105"/>
                </a:lnTo>
                <a:lnTo>
                  <a:pt x="202565" y="1483105"/>
                </a:lnTo>
                <a:lnTo>
                  <a:pt x="156114" y="1477756"/>
                </a:lnTo>
                <a:lnTo>
                  <a:pt x="113476" y="1462516"/>
                </a:lnTo>
                <a:lnTo>
                  <a:pt x="75865" y="1438598"/>
                </a:lnTo>
                <a:lnTo>
                  <a:pt x="44497" y="1407217"/>
                </a:lnTo>
                <a:lnTo>
                  <a:pt x="20586" y="1369583"/>
                </a:lnTo>
                <a:lnTo>
                  <a:pt x="5349" y="1326911"/>
                </a:lnTo>
                <a:lnTo>
                  <a:pt x="0" y="1280414"/>
                </a:lnTo>
                <a:lnTo>
                  <a:pt x="0" y="202691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09547" y="4935727"/>
            <a:ext cx="38239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Мыски расположен в живописном месте в междуречье рек Томь и Мрас-Су, в которые впадают многочисленные ручьи и речки, пересекающие территорию города. С юга, востока и запада к городу подступает </a:t>
            </a:r>
            <a:r>
              <a:rPr lang="ru-RU" sz="9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горношорская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тайга, богатая пушниной, орехами, ягодами, грибами и лекарственными травами. Горы и тайга, чистый воздух и стремительные горные </a:t>
            </a:r>
            <a:r>
              <a:rPr lang="ru-RU" sz="9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реки. </a:t>
            </a:r>
            <a:r>
              <a:rPr lang="ru-RU" sz="9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окрестностях города немало туристских маршрутов, которые проходят по долинам рек и через заснеженные горные вершины.</a:t>
            </a:r>
            <a:endParaRPr sz="9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6</a:t>
            </a:fld>
            <a:endParaRPr spc="-25" dirty="0"/>
          </a:p>
        </p:txBody>
      </p:sp>
      <p:sp>
        <p:nvSpPr>
          <p:cNvPr id="31" name="object 31"/>
          <p:cNvSpPr txBox="1"/>
          <p:nvPr/>
        </p:nvSpPr>
        <p:spPr>
          <a:xfrm>
            <a:off x="7933435" y="5356097"/>
            <a:ext cx="1268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земли</a:t>
            </a:r>
            <a:r>
              <a:rPr sz="900" b="1" spc="-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6559F"/>
                </a:solidFill>
                <a:latin typeface="Arial"/>
                <a:cs typeface="Arial"/>
              </a:rPr>
              <a:t>лесного</a:t>
            </a:r>
            <a:r>
              <a:rPr sz="900" b="1" spc="-3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46559F"/>
                </a:solidFill>
                <a:latin typeface="Arial"/>
                <a:cs typeface="Arial"/>
              </a:rPr>
              <a:t>фонда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900" dirty="0" smtClean="0">
                <a:solidFill>
                  <a:srgbClr val="46559F"/>
                </a:solidFill>
                <a:latin typeface="Arial"/>
                <a:cs typeface="Arial"/>
              </a:rPr>
              <a:t>45,4</a:t>
            </a:r>
            <a:r>
              <a:rPr sz="900" spc="-1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900" spc="-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Arial"/>
                <a:cs typeface="Arial"/>
              </a:rPr>
              <a:t>га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2" name="object 31"/>
          <p:cNvSpPr txBox="1"/>
          <p:nvPr/>
        </p:nvSpPr>
        <p:spPr>
          <a:xfrm>
            <a:off x="7933434" y="5781874"/>
            <a:ext cx="1268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 err="1">
                <a:solidFill>
                  <a:srgbClr val="46559F"/>
                </a:solidFill>
                <a:latin typeface="Arial"/>
                <a:cs typeface="Arial"/>
              </a:rPr>
              <a:t>земли</a:t>
            </a:r>
            <a:r>
              <a:rPr sz="900" b="1" spc="-2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900" b="1" dirty="0" smtClean="0">
                <a:solidFill>
                  <a:srgbClr val="46559F"/>
                </a:solidFill>
                <a:latin typeface="Arial"/>
                <a:cs typeface="Arial"/>
              </a:rPr>
              <a:t>водного</a:t>
            </a:r>
            <a:r>
              <a:rPr sz="900" b="1" spc="-3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46559F"/>
                </a:solidFill>
                <a:latin typeface="Arial"/>
                <a:cs typeface="Arial"/>
              </a:rPr>
              <a:t>фонда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900" dirty="0" smtClean="0">
                <a:solidFill>
                  <a:srgbClr val="46559F"/>
                </a:solidFill>
                <a:latin typeface="Arial"/>
                <a:cs typeface="Arial"/>
              </a:rPr>
              <a:t>1,9</a:t>
            </a:r>
            <a:r>
              <a:rPr sz="900" spc="-1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6559F"/>
                </a:solidFill>
                <a:latin typeface="Arial"/>
                <a:cs typeface="Arial"/>
              </a:rPr>
              <a:t>тыс.</a:t>
            </a:r>
            <a:r>
              <a:rPr sz="900" spc="-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46559F"/>
                </a:solidFill>
                <a:latin typeface="Arial"/>
                <a:cs typeface="Arial"/>
              </a:rPr>
              <a:t>га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4629" y="5681433"/>
            <a:ext cx="449200" cy="44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8664" y="2269744"/>
            <a:ext cx="2196465" cy="4038600"/>
          </a:xfrm>
          <a:custGeom>
            <a:avLst/>
            <a:gdLst/>
            <a:ahLst/>
            <a:cxnLst/>
            <a:rect l="l" t="t" r="r" b="b"/>
            <a:pathLst>
              <a:path w="2196465" h="4038600">
                <a:moveTo>
                  <a:pt x="1961387" y="0"/>
                </a:moveTo>
                <a:lnTo>
                  <a:pt x="234568" y="0"/>
                </a:lnTo>
                <a:lnTo>
                  <a:pt x="187297" y="4765"/>
                </a:lnTo>
                <a:lnTo>
                  <a:pt x="143267" y="18434"/>
                </a:lnTo>
                <a:lnTo>
                  <a:pt x="103423" y="40063"/>
                </a:lnTo>
                <a:lnTo>
                  <a:pt x="68706" y="68707"/>
                </a:lnTo>
                <a:lnTo>
                  <a:pt x="40063" y="103423"/>
                </a:lnTo>
                <a:lnTo>
                  <a:pt x="18434" y="143267"/>
                </a:lnTo>
                <a:lnTo>
                  <a:pt x="4765" y="187297"/>
                </a:lnTo>
                <a:lnTo>
                  <a:pt x="0" y="234568"/>
                </a:lnTo>
                <a:lnTo>
                  <a:pt x="0" y="3803497"/>
                </a:lnTo>
                <a:lnTo>
                  <a:pt x="4765" y="3850773"/>
                </a:lnTo>
                <a:lnTo>
                  <a:pt x="18434" y="3894806"/>
                </a:lnTo>
                <a:lnTo>
                  <a:pt x="40063" y="3934653"/>
                </a:lnTo>
                <a:lnTo>
                  <a:pt x="68706" y="3969370"/>
                </a:lnTo>
                <a:lnTo>
                  <a:pt x="103423" y="3998015"/>
                </a:lnTo>
                <a:lnTo>
                  <a:pt x="143267" y="4019644"/>
                </a:lnTo>
                <a:lnTo>
                  <a:pt x="187297" y="4033313"/>
                </a:lnTo>
                <a:lnTo>
                  <a:pt x="234568" y="4038079"/>
                </a:lnTo>
                <a:lnTo>
                  <a:pt x="1961387" y="4038079"/>
                </a:lnTo>
                <a:lnTo>
                  <a:pt x="2008659" y="4033313"/>
                </a:lnTo>
                <a:lnTo>
                  <a:pt x="2052689" y="4019644"/>
                </a:lnTo>
                <a:lnTo>
                  <a:pt x="2092533" y="3998015"/>
                </a:lnTo>
                <a:lnTo>
                  <a:pt x="2127249" y="3969370"/>
                </a:lnTo>
                <a:lnTo>
                  <a:pt x="2155893" y="3934653"/>
                </a:lnTo>
                <a:lnTo>
                  <a:pt x="2177522" y="3894806"/>
                </a:lnTo>
                <a:lnTo>
                  <a:pt x="2191191" y="3850773"/>
                </a:lnTo>
                <a:lnTo>
                  <a:pt x="2195956" y="3803497"/>
                </a:lnTo>
                <a:lnTo>
                  <a:pt x="2195956" y="234568"/>
                </a:lnTo>
                <a:lnTo>
                  <a:pt x="2191191" y="187297"/>
                </a:lnTo>
                <a:lnTo>
                  <a:pt x="2177522" y="143267"/>
                </a:lnTo>
                <a:lnTo>
                  <a:pt x="2155893" y="103423"/>
                </a:lnTo>
                <a:lnTo>
                  <a:pt x="2127250" y="68707"/>
                </a:lnTo>
                <a:lnTo>
                  <a:pt x="2092533" y="40063"/>
                </a:lnTo>
                <a:lnTo>
                  <a:pt x="2052689" y="18434"/>
                </a:lnTo>
                <a:lnTo>
                  <a:pt x="2008659" y="4765"/>
                </a:lnTo>
                <a:lnTo>
                  <a:pt x="196138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8664" y="1376807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404" y="0"/>
                </a:moveTo>
                <a:lnTo>
                  <a:pt x="225425" y="0"/>
                </a:lnTo>
                <a:lnTo>
                  <a:pt x="179968" y="4581"/>
                </a:lnTo>
                <a:lnTo>
                  <a:pt x="137642" y="17720"/>
                </a:lnTo>
                <a:lnTo>
                  <a:pt x="99348" y="38509"/>
                </a:lnTo>
                <a:lnTo>
                  <a:pt x="65992" y="66039"/>
                </a:lnTo>
                <a:lnTo>
                  <a:pt x="38475" y="99404"/>
                </a:lnTo>
                <a:lnTo>
                  <a:pt x="17702" y="137695"/>
                </a:lnTo>
                <a:lnTo>
                  <a:pt x="4576" y="180005"/>
                </a:lnTo>
                <a:lnTo>
                  <a:pt x="0" y="225425"/>
                </a:lnTo>
                <a:lnTo>
                  <a:pt x="0" y="550037"/>
                </a:lnTo>
                <a:lnTo>
                  <a:pt x="4576" y="595498"/>
                </a:lnTo>
                <a:lnTo>
                  <a:pt x="17702" y="637839"/>
                </a:lnTo>
                <a:lnTo>
                  <a:pt x="38475" y="676153"/>
                </a:lnTo>
                <a:lnTo>
                  <a:pt x="65992" y="709533"/>
                </a:lnTo>
                <a:lnTo>
                  <a:pt x="99348" y="737073"/>
                </a:lnTo>
                <a:lnTo>
                  <a:pt x="137642" y="757866"/>
                </a:lnTo>
                <a:lnTo>
                  <a:pt x="179968" y="771007"/>
                </a:lnTo>
                <a:lnTo>
                  <a:pt x="225425" y="775588"/>
                </a:lnTo>
                <a:lnTo>
                  <a:pt x="1970404" y="775588"/>
                </a:lnTo>
                <a:lnTo>
                  <a:pt x="2015866" y="771007"/>
                </a:lnTo>
                <a:lnTo>
                  <a:pt x="2058207" y="757866"/>
                </a:lnTo>
                <a:lnTo>
                  <a:pt x="2096521" y="737073"/>
                </a:lnTo>
                <a:lnTo>
                  <a:pt x="2129901" y="709533"/>
                </a:lnTo>
                <a:lnTo>
                  <a:pt x="2157441" y="676153"/>
                </a:lnTo>
                <a:lnTo>
                  <a:pt x="2178234" y="637839"/>
                </a:lnTo>
                <a:lnTo>
                  <a:pt x="2191375" y="595498"/>
                </a:lnTo>
                <a:lnTo>
                  <a:pt x="2195956" y="550037"/>
                </a:lnTo>
                <a:lnTo>
                  <a:pt x="2195956" y="225425"/>
                </a:lnTo>
                <a:lnTo>
                  <a:pt x="2191375" y="180005"/>
                </a:lnTo>
                <a:lnTo>
                  <a:pt x="2178234" y="137695"/>
                </a:lnTo>
                <a:lnTo>
                  <a:pt x="2157441" y="99404"/>
                </a:lnTo>
                <a:lnTo>
                  <a:pt x="2129901" y="66040"/>
                </a:lnTo>
                <a:lnTo>
                  <a:pt x="2096521" y="38509"/>
                </a:lnTo>
                <a:lnTo>
                  <a:pt x="2058207" y="17720"/>
                </a:lnTo>
                <a:lnTo>
                  <a:pt x="2015866" y="4581"/>
                </a:lnTo>
                <a:lnTo>
                  <a:pt x="197040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2593" y="1835912"/>
            <a:ext cx="18091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КУЛЬТУРА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ИСКУССТВО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6878" y="2427858"/>
            <a:ext cx="146113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клубных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учреждений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6878" y="5417921"/>
            <a:ext cx="1804670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50" dirty="0" smtClean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lang="ru-RU" sz="1100" b="1" spc="-30" dirty="0">
                <a:solidFill>
                  <a:srgbClr val="46559F"/>
                </a:solidFill>
                <a:latin typeface="Arial"/>
                <a:cs typeface="Arial"/>
              </a:rPr>
              <a:t>э</a:t>
            </a:r>
            <a:r>
              <a:rPr lang="ru-RU" sz="1100" b="1" spc="-30" dirty="0" smtClean="0">
                <a:solidFill>
                  <a:srgbClr val="46559F"/>
                </a:solidFill>
                <a:latin typeface="Arial"/>
                <a:cs typeface="Arial"/>
              </a:rPr>
              <a:t>тнографический экскурсионный</a:t>
            </a:r>
            <a:r>
              <a:rPr sz="1100" b="1" spc="2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0" dirty="0" err="1" smtClean="0">
                <a:solidFill>
                  <a:srgbClr val="46559F"/>
                </a:solidFill>
                <a:latin typeface="Arial"/>
                <a:cs typeface="Arial"/>
              </a:rPr>
              <a:t>маршрут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6878" y="4670805"/>
            <a:ext cx="829944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12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памятников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6878" y="3923157"/>
            <a:ext cx="426084" cy="41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музей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2280" y="3139058"/>
            <a:ext cx="1540320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lang="ru-RU" sz="1100" b="1" spc="-20" dirty="0" smtClean="0">
                <a:solidFill>
                  <a:srgbClr val="46559F"/>
                </a:solidFill>
                <a:latin typeface="Arial"/>
                <a:cs typeface="Arial"/>
              </a:rPr>
              <a:t>централизованная библиотечная система (5 филиалов)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90232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sz="18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</a:p>
        </p:txBody>
      </p:sp>
      <p:sp>
        <p:nvSpPr>
          <p:cNvPr id="11" name="object 11"/>
          <p:cNvSpPr/>
          <p:nvPr/>
        </p:nvSpPr>
        <p:spPr>
          <a:xfrm>
            <a:off x="627011" y="163576"/>
            <a:ext cx="1811655" cy="274320"/>
          </a:xfrm>
          <a:custGeom>
            <a:avLst/>
            <a:gdLst/>
            <a:ahLst/>
            <a:cxnLst/>
            <a:rect l="l" t="t" r="r" b="b"/>
            <a:pathLst>
              <a:path w="1811655" h="274320">
                <a:moveTo>
                  <a:pt x="1674482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1674482" y="273938"/>
                </a:lnTo>
                <a:lnTo>
                  <a:pt x="1717737" y="266955"/>
                </a:lnTo>
                <a:lnTo>
                  <a:pt x="1755317" y="247510"/>
                </a:lnTo>
                <a:lnTo>
                  <a:pt x="1784960" y="217867"/>
                </a:lnTo>
                <a:lnTo>
                  <a:pt x="1804404" y="180288"/>
                </a:lnTo>
                <a:lnTo>
                  <a:pt x="1811388" y="137032"/>
                </a:lnTo>
                <a:lnTo>
                  <a:pt x="1804404" y="93715"/>
                </a:lnTo>
                <a:lnTo>
                  <a:pt x="1784960" y="56098"/>
                </a:lnTo>
                <a:lnTo>
                  <a:pt x="1755317" y="26436"/>
                </a:lnTo>
                <a:lnTo>
                  <a:pt x="1717737" y="6984"/>
                </a:lnTo>
                <a:lnTo>
                  <a:pt x="167448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2406" y="223773"/>
            <a:ext cx="14846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социальная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инфраструктура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4082" y="2318512"/>
            <a:ext cx="2196465" cy="4038600"/>
            <a:chOff x="627011" y="2269744"/>
            <a:chExt cx="2196465" cy="4038600"/>
          </a:xfrm>
        </p:grpSpPr>
        <p:sp>
          <p:nvSpPr>
            <p:cNvPr id="14" name="object 14"/>
            <p:cNvSpPr/>
            <p:nvPr/>
          </p:nvSpPr>
          <p:spPr>
            <a:xfrm>
              <a:off x="627011" y="2269744"/>
              <a:ext cx="2196465" cy="4038600"/>
            </a:xfrm>
            <a:custGeom>
              <a:avLst/>
              <a:gdLst/>
              <a:ahLst/>
              <a:cxnLst/>
              <a:rect l="l" t="t" r="r" b="b"/>
              <a:pathLst>
                <a:path w="2196465" h="4038600">
                  <a:moveTo>
                    <a:pt x="1961375" y="0"/>
                  </a:moveTo>
                  <a:lnTo>
                    <a:pt x="234581" y="0"/>
                  </a:lnTo>
                  <a:lnTo>
                    <a:pt x="187306" y="4765"/>
                  </a:lnTo>
                  <a:lnTo>
                    <a:pt x="143273" y="18434"/>
                  </a:lnTo>
                  <a:lnTo>
                    <a:pt x="103426" y="40063"/>
                  </a:lnTo>
                  <a:lnTo>
                    <a:pt x="68708" y="68707"/>
                  </a:lnTo>
                  <a:lnTo>
                    <a:pt x="40063" y="103423"/>
                  </a:lnTo>
                  <a:lnTo>
                    <a:pt x="18435" y="143267"/>
                  </a:lnTo>
                  <a:lnTo>
                    <a:pt x="4765" y="187297"/>
                  </a:lnTo>
                  <a:lnTo>
                    <a:pt x="0" y="234568"/>
                  </a:lnTo>
                  <a:lnTo>
                    <a:pt x="0" y="3803497"/>
                  </a:lnTo>
                  <a:lnTo>
                    <a:pt x="4765" y="3850773"/>
                  </a:lnTo>
                  <a:lnTo>
                    <a:pt x="18435" y="3894806"/>
                  </a:lnTo>
                  <a:lnTo>
                    <a:pt x="40063" y="3934653"/>
                  </a:lnTo>
                  <a:lnTo>
                    <a:pt x="68708" y="3969370"/>
                  </a:lnTo>
                  <a:lnTo>
                    <a:pt x="103426" y="3998015"/>
                  </a:lnTo>
                  <a:lnTo>
                    <a:pt x="143273" y="4019644"/>
                  </a:lnTo>
                  <a:lnTo>
                    <a:pt x="187306" y="4033313"/>
                  </a:lnTo>
                  <a:lnTo>
                    <a:pt x="234581" y="4038079"/>
                  </a:lnTo>
                  <a:lnTo>
                    <a:pt x="1961375" y="4038079"/>
                  </a:lnTo>
                  <a:lnTo>
                    <a:pt x="2008683" y="4033313"/>
                  </a:lnTo>
                  <a:lnTo>
                    <a:pt x="2052729" y="4019644"/>
                  </a:lnTo>
                  <a:lnTo>
                    <a:pt x="2092576" y="3998015"/>
                  </a:lnTo>
                  <a:lnTo>
                    <a:pt x="2127284" y="3969370"/>
                  </a:lnTo>
                  <a:lnTo>
                    <a:pt x="2155914" y="3934653"/>
                  </a:lnTo>
                  <a:lnTo>
                    <a:pt x="2177527" y="3894806"/>
                  </a:lnTo>
                  <a:lnTo>
                    <a:pt x="2191183" y="3850773"/>
                  </a:lnTo>
                  <a:lnTo>
                    <a:pt x="2195944" y="3803497"/>
                  </a:lnTo>
                  <a:lnTo>
                    <a:pt x="2195944" y="234568"/>
                  </a:lnTo>
                  <a:lnTo>
                    <a:pt x="2191183" y="187297"/>
                  </a:lnTo>
                  <a:lnTo>
                    <a:pt x="2177527" y="143267"/>
                  </a:lnTo>
                  <a:lnTo>
                    <a:pt x="2155914" y="103423"/>
                  </a:lnTo>
                  <a:lnTo>
                    <a:pt x="2127284" y="68707"/>
                  </a:lnTo>
                  <a:lnTo>
                    <a:pt x="2092576" y="40063"/>
                  </a:lnTo>
                  <a:lnTo>
                    <a:pt x="2052729" y="18434"/>
                  </a:lnTo>
                  <a:lnTo>
                    <a:pt x="2008683" y="4765"/>
                  </a:lnTo>
                  <a:lnTo>
                    <a:pt x="196137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0723" y="2439797"/>
              <a:ext cx="0" cy="3698240"/>
            </a:xfrm>
            <a:custGeom>
              <a:avLst/>
              <a:gdLst/>
              <a:ahLst/>
              <a:cxnLst/>
              <a:rect l="l" t="t" r="r" b="b"/>
              <a:pathLst>
                <a:path h="3698240">
                  <a:moveTo>
                    <a:pt x="0" y="0"/>
                  </a:moveTo>
                  <a:lnTo>
                    <a:pt x="0" y="369799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27011" y="1376807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519" y="0"/>
                </a:moveTo>
                <a:lnTo>
                  <a:pt x="225488" y="0"/>
                </a:lnTo>
                <a:lnTo>
                  <a:pt x="180044" y="4581"/>
                </a:lnTo>
                <a:lnTo>
                  <a:pt x="137717" y="17720"/>
                </a:lnTo>
                <a:lnTo>
                  <a:pt x="99414" y="38509"/>
                </a:lnTo>
                <a:lnTo>
                  <a:pt x="66043" y="66039"/>
                </a:lnTo>
                <a:lnTo>
                  <a:pt x="38509" y="99404"/>
                </a:lnTo>
                <a:lnTo>
                  <a:pt x="17719" y="137695"/>
                </a:lnTo>
                <a:lnTo>
                  <a:pt x="4581" y="180005"/>
                </a:lnTo>
                <a:lnTo>
                  <a:pt x="0" y="225425"/>
                </a:lnTo>
                <a:lnTo>
                  <a:pt x="0" y="550037"/>
                </a:lnTo>
                <a:lnTo>
                  <a:pt x="4581" y="595498"/>
                </a:lnTo>
                <a:lnTo>
                  <a:pt x="17719" y="637839"/>
                </a:lnTo>
                <a:lnTo>
                  <a:pt x="38509" y="676153"/>
                </a:lnTo>
                <a:lnTo>
                  <a:pt x="66043" y="709533"/>
                </a:lnTo>
                <a:lnTo>
                  <a:pt x="99414" y="737073"/>
                </a:lnTo>
                <a:lnTo>
                  <a:pt x="137717" y="757866"/>
                </a:lnTo>
                <a:lnTo>
                  <a:pt x="180044" y="771007"/>
                </a:lnTo>
                <a:lnTo>
                  <a:pt x="225488" y="775588"/>
                </a:lnTo>
                <a:lnTo>
                  <a:pt x="1970519" y="775588"/>
                </a:lnTo>
                <a:lnTo>
                  <a:pt x="2015975" y="771007"/>
                </a:lnTo>
                <a:lnTo>
                  <a:pt x="2058302" y="757866"/>
                </a:lnTo>
                <a:lnTo>
                  <a:pt x="2096595" y="737073"/>
                </a:lnTo>
                <a:lnTo>
                  <a:pt x="2129951" y="709533"/>
                </a:lnTo>
                <a:lnTo>
                  <a:pt x="2157468" y="676153"/>
                </a:lnTo>
                <a:lnTo>
                  <a:pt x="2178241" y="637839"/>
                </a:lnTo>
                <a:lnTo>
                  <a:pt x="2191368" y="595498"/>
                </a:lnTo>
                <a:lnTo>
                  <a:pt x="2195944" y="550037"/>
                </a:lnTo>
                <a:lnTo>
                  <a:pt x="2195944" y="225425"/>
                </a:lnTo>
                <a:lnTo>
                  <a:pt x="2191368" y="180005"/>
                </a:lnTo>
                <a:lnTo>
                  <a:pt x="2178241" y="137695"/>
                </a:lnTo>
                <a:lnTo>
                  <a:pt x="2157468" y="99404"/>
                </a:lnTo>
                <a:lnTo>
                  <a:pt x="2129951" y="66040"/>
                </a:lnTo>
                <a:lnTo>
                  <a:pt x="2096595" y="38509"/>
                </a:lnTo>
                <a:lnTo>
                  <a:pt x="2058302" y="17720"/>
                </a:lnTo>
                <a:lnTo>
                  <a:pt x="2015975" y="4581"/>
                </a:lnTo>
                <a:lnTo>
                  <a:pt x="1970519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7485" y="1838960"/>
            <a:ext cx="1115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4955" y="1462836"/>
            <a:ext cx="359994" cy="35999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14222" y="2496438"/>
            <a:ext cx="840740" cy="64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5"/>
              </a:spcBef>
            </a:pPr>
            <a:r>
              <a:rPr lang="ru-RU" sz="1100" b="1" spc="-50" dirty="0" smtClean="0">
                <a:solidFill>
                  <a:srgbClr val="46559F"/>
                </a:solidFill>
                <a:latin typeface="Arial"/>
                <a:cs typeface="Arial"/>
              </a:rPr>
              <a:t>12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учреждений</a:t>
            </a:r>
            <a:endParaRPr sz="1100" dirty="0">
              <a:latin typeface="Arial"/>
              <a:cs typeface="Arial"/>
            </a:endParaRPr>
          </a:p>
          <a:p>
            <a:pPr marL="12700" marR="125730">
              <a:lnSpc>
                <a:spcPts val="1010"/>
              </a:lnSpc>
              <a:spcBef>
                <a:spcPts val="334"/>
              </a:spcBef>
            </a:pPr>
            <a:r>
              <a:rPr sz="900" spc="-10" dirty="0">
                <a:solidFill>
                  <a:srgbClr val="46559F"/>
                </a:solidFill>
                <a:latin typeface="Arial"/>
                <a:cs typeface="Arial"/>
              </a:rPr>
              <a:t>дошкольного образования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6419" y="2571411"/>
            <a:ext cx="6794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A6A6A6"/>
                </a:solidFill>
                <a:latin typeface="Arial"/>
                <a:cs typeface="Arial"/>
              </a:rPr>
              <a:t>1900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учащихся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4222" y="4739385"/>
            <a:ext cx="832485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учреждение</a:t>
            </a:r>
            <a:endParaRPr sz="1100" dirty="0">
              <a:latin typeface="Arial"/>
              <a:cs typeface="Arial"/>
            </a:endParaRPr>
          </a:p>
          <a:p>
            <a:pPr marL="12700" marR="125095">
              <a:lnSpc>
                <a:spcPts val="1010"/>
              </a:lnSpc>
              <a:spcBef>
                <a:spcPts val="340"/>
              </a:spcBef>
            </a:pPr>
            <a:r>
              <a:rPr sz="900" spc="-10" dirty="0">
                <a:solidFill>
                  <a:srgbClr val="46559F"/>
                </a:solidFill>
                <a:latin typeface="Arial"/>
                <a:cs typeface="Arial"/>
              </a:rPr>
              <a:t>проф. образования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0518" y="4837685"/>
            <a:ext cx="6794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A6A6A6"/>
                </a:solidFill>
                <a:latin typeface="Arial"/>
                <a:cs typeface="Arial"/>
              </a:rPr>
              <a:t>710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учащихся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9433" y="3980936"/>
            <a:ext cx="6794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0" dirty="0" smtClean="0">
                <a:solidFill>
                  <a:srgbClr val="A6A6A6"/>
                </a:solidFill>
                <a:latin typeface="Arial"/>
                <a:cs typeface="Arial"/>
              </a:rPr>
              <a:t>5271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учащихся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4222" y="3244088"/>
            <a:ext cx="840740" cy="139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5"/>
              </a:spcBef>
            </a:pPr>
            <a:r>
              <a:rPr lang="ru-RU" sz="1100" b="1" dirty="0" smtClean="0">
                <a:solidFill>
                  <a:srgbClr val="0033CC"/>
                </a:solidFill>
                <a:latin typeface="Arial"/>
                <a:cs typeface="Arial"/>
              </a:rPr>
              <a:t>4</a:t>
            </a:r>
            <a:endParaRPr sz="1100" b="1" dirty="0">
              <a:solidFill>
                <a:srgbClr val="0033CC"/>
              </a:solidFill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учреждений</a:t>
            </a:r>
            <a:endParaRPr sz="1100" dirty="0">
              <a:latin typeface="Arial"/>
              <a:cs typeface="Arial"/>
            </a:endParaRPr>
          </a:p>
          <a:p>
            <a:pPr marL="12700" marR="133350">
              <a:lnSpc>
                <a:spcPts val="1010"/>
              </a:lnSpc>
              <a:spcBef>
                <a:spcPts val="330"/>
              </a:spcBef>
            </a:pPr>
            <a:r>
              <a:rPr sz="900" spc="-20" dirty="0">
                <a:solidFill>
                  <a:srgbClr val="46559F"/>
                </a:solidFill>
                <a:latin typeface="Arial"/>
                <a:cs typeface="Arial"/>
              </a:rPr>
              <a:t>доп. </a:t>
            </a:r>
            <a:r>
              <a:rPr sz="900" spc="-10" dirty="0">
                <a:solidFill>
                  <a:srgbClr val="46559F"/>
                </a:solidFill>
                <a:latin typeface="Arial"/>
                <a:cs typeface="Arial"/>
              </a:rPr>
              <a:t>образования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ts val="1835"/>
              </a:lnSpc>
              <a:spcBef>
                <a:spcPts val="46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10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учреждений</a:t>
            </a:r>
            <a:endParaRPr sz="1100" dirty="0">
              <a:latin typeface="Arial"/>
              <a:cs typeface="Arial"/>
            </a:endParaRPr>
          </a:p>
          <a:p>
            <a:pPr marL="12700" marR="133350">
              <a:lnSpc>
                <a:spcPts val="1010"/>
              </a:lnSpc>
              <a:spcBef>
                <a:spcPts val="335"/>
              </a:spcBef>
            </a:pPr>
            <a:r>
              <a:rPr sz="900" spc="-10" dirty="0">
                <a:solidFill>
                  <a:srgbClr val="46559F"/>
                </a:solidFill>
                <a:latin typeface="Arial"/>
                <a:cs typeface="Arial"/>
              </a:rPr>
              <a:t>школьного образования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6419" y="3330676"/>
            <a:ext cx="6794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0" dirty="0" smtClean="0">
                <a:solidFill>
                  <a:srgbClr val="A6A6A6"/>
                </a:solidFill>
                <a:latin typeface="Arial"/>
                <a:cs typeface="Arial"/>
              </a:rPr>
              <a:t>3421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A6A6A6"/>
                </a:solidFill>
                <a:latin typeface="Arial"/>
                <a:cs typeface="Arial"/>
              </a:rPr>
              <a:t>учащихся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4654" y="2269744"/>
            <a:ext cx="2196465" cy="4038600"/>
          </a:xfrm>
          <a:custGeom>
            <a:avLst/>
            <a:gdLst/>
            <a:ahLst/>
            <a:cxnLst/>
            <a:rect l="l" t="t" r="r" b="b"/>
            <a:pathLst>
              <a:path w="2196465" h="4038600">
                <a:moveTo>
                  <a:pt x="1961387" y="0"/>
                </a:moveTo>
                <a:lnTo>
                  <a:pt x="234569" y="0"/>
                </a:lnTo>
                <a:lnTo>
                  <a:pt x="187261" y="4765"/>
                </a:lnTo>
                <a:lnTo>
                  <a:pt x="143214" y="18434"/>
                </a:lnTo>
                <a:lnTo>
                  <a:pt x="103367" y="40063"/>
                </a:lnTo>
                <a:lnTo>
                  <a:pt x="68659" y="68707"/>
                </a:lnTo>
                <a:lnTo>
                  <a:pt x="40029" y="103423"/>
                </a:lnTo>
                <a:lnTo>
                  <a:pt x="18416" y="143267"/>
                </a:lnTo>
                <a:lnTo>
                  <a:pt x="4760" y="187297"/>
                </a:lnTo>
                <a:lnTo>
                  <a:pt x="0" y="234568"/>
                </a:lnTo>
                <a:lnTo>
                  <a:pt x="0" y="3803497"/>
                </a:lnTo>
                <a:lnTo>
                  <a:pt x="4760" y="3850773"/>
                </a:lnTo>
                <a:lnTo>
                  <a:pt x="18416" y="3894806"/>
                </a:lnTo>
                <a:lnTo>
                  <a:pt x="40029" y="3934653"/>
                </a:lnTo>
                <a:lnTo>
                  <a:pt x="68659" y="3969370"/>
                </a:lnTo>
                <a:lnTo>
                  <a:pt x="103367" y="3998015"/>
                </a:lnTo>
                <a:lnTo>
                  <a:pt x="143214" y="4019644"/>
                </a:lnTo>
                <a:lnTo>
                  <a:pt x="187261" y="4033313"/>
                </a:lnTo>
                <a:lnTo>
                  <a:pt x="234569" y="4038079"/>
                </a:lnTo>
                <a:lnTo>
                  <a:pt x="1961387" y="4038079"/>
                </a:lnTo>
                <a:lnTo>
                  <a:pt x="2008659" y="4033313"/>
                </a:lnTo>
                <a:lnTo>
                  <a:pt x="2052689" y="4019644"/>
                </a:lnTo>
                <a:lnTo>
                  <a:pt x="2092533" y="3998015"/>
                </a:lnTo>
                <a:lnTo>
                  <a:pt x="2127249" y="3969370"/>
                </a:lnTo>
                <a:lnTo>
                  <a:pt x="2155893" y="3934653"/>
                </a:lnTo>
                <a:lnTo>
                  <a:pt x="2177522" y="3894806"/>
                </a:lnTo>
                <a:lnTo>
                  <a:pt x="2191191" y="3850773"/>
                </a:lnTo>
                <a:lnTo>
                  <a:pt x="2195957" y="3803497"/>
                </a:lnTo>
                <a:lnTo>
                  <a:pt x="2195957" y="234568"/>
                </a:lnTo>
                <a:lnTo>
                  <a:pt x="2191191" y="187297"/>
                </a:lnTo>
                <a:lnTo>
                  <a:pt x="2177522" y="143267"/>
                </a:lnTo>
                <a:lnTo>
                  <a:pt x="2155893" y="103423"/>
                </a:lnTo>
                <a:lnTo>
                  <a:pt x="2127249" y="68707"/>
                </a:lnTo>
                <a:lnTo>
                  <a:pt x="2092533" y="40063"/>
                </a:lnTo>
                <a:lnTo>
                  <a:pt x="2052689" y="18434"/>
                </a:lnTo>
                <a:lnTo>
                  <a:pt x="2008659" y="4765"/>
                </a:lnTo>
                <a:lnTo>
                  <a:pt x="196138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4654" y="1376807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405" y="0"/>
                </a:moveTo>
                <a:lnTo>
                  <a:pt x="225425" y="0"/>
                </a:lnTo>
                <a:lnTo>
                  <a:pt x="179968" y="4581"/>
                </a:lnTo>
                <a:lnTo>
                  <a:pt x="137642" y="17720"/>
                </a:lnTo>
                <a:lnTo>
                  <a:pt x="99348" y="38509"/>
                </a:lnTo>
                <a:lnTo>
                  <a:pt x="65992" y="66039"/>
                </a:lnTo>
                <a:lnTo>
                  <a:pt x="38475" y="99404"/>
                </a:lnTo>
                <a:lnTo>
                  <a:pt x="17702" y="137695"/>
                </a:lnTo>
                <a:lnTo>
                  <a:pt x="4576" y="180005"/>
                </a:lnTo>
                <a:lnTo>
                  <a:pt x="0" y="225425"/>
                </a:lnTo>
                <a:lnTo>
                  <a:pt x="0" y="550037"/>
                </a:lnTo>
                <a:lnTo>
                  <a:pt x="4576" y="595498"/>
                </a:lnTo>
                <a:lnTo>
                  <a:pt x="17702" y="637839"/>
                </a:lnTo>
                <a:lnTo>
                  <a:pt x="38475" y="676153"/>
                </a:lnTo>
                <a:lnTo>
                  <a:pt x="65992" y="709533"/>
                </a:lnTo>
                <a:lnTo>
                  <a:pt x="99348" y="737073"/>
                </a:lnTo>
                <a:lnTo>
                  <a:pt x="137642" y="757866"/>
                </a:lnTo>
                <a:lnTo>
                  <a:pt x="179968" y="771007"/>
                </a:lnTo>
                <a:lnTo>
                  <a:pt x="225425" y="775588"/>
                </a:lnTo>
                <a:lnTo>
                  <a:pt x="1970405" y="775588"/>
                </a:lnTo>
                <a:lnTo>
                  <a:pt x="2015866" y="771007"/>
                </a:lnTo>
                <a:lnTo>
                  <a:pt x="2058207" y="757866"/>
                </a:lnTo>
                <a:lnTo>
                  <a:pt x="2096521" y="737073"/>
                </a:lnTo>
                <a:lnTo>
                  <a:pt x="2129901" y="709533"/>
                </a:lnTo>
                <a:lnTo>
                  <a:pt x="2157441" y="676153"/>
                </a:lnTo>
                <a:lnTo>
                  <a:pt x="2178234" y="637839"/>
                </a:lnTo>
                <a:lnTo>
                  <a:pt x="2191375" y="595498"/>
                </a:lnTo>
                <a:lnTo>
                  <a:pt x="2195957" y="550037"/>
                </a:lnTo>
                <a:lnTo>
                  <a:pt x="2195957" y="225425"/>
                </a:lnTo>
                <a:lnTo>
                  <a:pt x="2191375" y="180005"/>
                </a:lnTo>
                <a:lnTo>
                  <a:pt x="2178234" y="137695"/>
                </a:lnTo>
                <a:lnTo>
                  <a:pt x="2157441" y="99404"/>
                </a:lnTo>
                <a:lnTo>
                  <a:pt x="2129901" y="66040"/>
                </a:lnTo>
                <a:lnTo>
                  <a:pt x="2096521" y="38509"/>
                </a:lnTo>
                <a:lnTo>
                  <a:pt x="2058207" y="17720"/>
                </a:lnTo>
                <a:lnTo>
                  <a:pt x="2015866" y="4581"/>
                </a:lnTo>
                <a:lnTo>
                  <a:pt x="1970405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58134" y="1838960"/>
            <a:ext cx="1389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ЗДРАВОХРАНЕНИЕ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42233" y="2496437"/>
            <a:ext cx="1775206" cy="3719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178</a:t>
            </a:r>
            <a:endParaRPr sz="1600" dirty="0">
              <a:latin typeface="Arial"/>
              <a:cs typeface="Arial"/>
            </a:endParaRPr>
          </a:p>
          <a:p>
            <a:pPr marL="12700" marR="213995">
              <a:lnSpc>
                <a:spcPts val="1200"/>
              </a:lnSpc>
              <a:spcBef>
                <a:spcPts val="75"/>
              </a:spcBef>
            </a:pP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стационарных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коек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35"/>
              </a:lnSpc>
              <a:spcBef>
                <a:spcPts val="80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12700" marR="207645">
              <a:lnSpc>
                <a:spcPct val="91000"/>
              </a:lnSpc>
              <a:spcBef>
                <a:spcPts val="30"/>
              </a:spcBef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фельдшерско-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акушерных пунктов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35"/>
              </a:lnSpc>
              <a:spcBef>
                <a:spcPts val="830"/>
              </a:spcBef>
            </a:pPr>
            <a:r>
              <a:rPr lang="ru-RU" sz="1600" b="1" spc="-50" dirty="0">
                <a:solidFill>
                  <a:srgbClr val="46559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амбулаторно- </a:t>
            </a: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поликлиническое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учреждение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35"/>
              </a:lnSpc>
              <a:spcBef>
                <a:spcPts val="810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стационарное </a:t>
            </a: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учреждение</a:t>
            </a:r>
            <a:r>
              <a:rPr sz="1100" b="1" spc="2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6559F"/>
                </a:solidFill>
                <a:latin typeface="Arial"/>
                <a:cs typeface="Arial"/>
              </a:rPr>
              <a:t>ГБУЗ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sz="1100" b="1" spc="-30" dirty="0" smtClean="0">
                <a:solidFill>
                  <a:srgbClr val="46559F"/>
                </a:solidFill>
                <a:latin typeface="Arial"/>
                <a:cs typeface="Arial"/>
              </a:rPr>
              <a:t>«</a:t>
            </a:r>
            <a:r>
              <a:rPr lang="ru-RU" sz="1100" b="1" spc="-30" dirty="0" smtClean="0">
                <a:solidFill>
                  <a:srgbClr val="46559F"/>
                </a:solidFill>
                <a:latin typeface="Arial"/>
                <a:cs typeface="Arial"/>
              </a:rPr>
              <a:t>Мысковская больница</a:t>
            </a:r>
            <a:r>
              <a:rPr sz="1100" b="1" spc="-20" dirty="0" smtClean="0">
                <a:solidFill>
                  <a:srgbClr val="46559F"/>
                </a:solidFill>
                <a:latin typeface="Arial"/>
                <a:cs typeface="Arial"/>
              </a:rPr>
              <a:t>»</a:t>
            </a:r>
            <a:r>
              <a:rPr lang="ru-RU" sz="1100" b="1" spc="-20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ts val="1835"/>
              </a:lnSpc>
              <a:spcBef>
                <a:spcPts val="810"/>
              </a:spcBef>
            </a:pPr>
            <a:r>
              <a:rPr lang="ru-RU" sz="1600" b="1" spc="-50" dirty="0" smtClean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ts val="12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spc="-10" dirty="0" smtClean="0">
                <a:solidFill>
                  <a:srgbClr val="46559F"/>
                </a:solidFill>
                <a:latin typeface="Arial"/>
                <a:cs typeface="Arial"/>
              </a:rPr>
              <a:t>с</a:t>
            </a:r>
            <a:r>
              <a:rPr kumimoji="0" lang="ru-RU" sz="1100" b="1" i="0" u="none" strike="noStrike" kern="0" cap="none" spc="-10" normalizeH="0" baseline="0" noProof="0" dirty="0" err="1" smtClean="0">
                <a:ln>
                  <a:noFill/>
                </a:ln>
                <a:solidFill>
                  <a:srgbClr val="46559F"/>
                </a:solidFill>
                <a:effectLst/>
                <a:uLnTx/>
                <a:uFillTx/>
                <a:latin typeface="Arial"/>
                <a:cs typeface="Arial"/>
              </a:rPr>
              <a:t>тационарная</a:t>
            </a:r>
            <a:r>
              <a:rPr kumimoji="0" lang="ru-RU" sz="1100" b="1" i="0" u="none" strike="noStrike" kern="0" cap="none" spc="-10" normalizeH="0" noProof="0" dirty="0" smtClean="0">
                <a:ln>
                  <a:noFill/>
                </a:ln>
                <a:solidFill>
                  <a:srgbClr val="46559F"/>
                </a:solidFill>
                <a:effectLst/>
                <a:uLnTx/>
                <a:uFillTx/>
                <a:latin typeface="Arial"/>
                <a:cs typeface="Arial"/>
              </a:rPr>
              <a:t> стоматологическая поликлиника</a:t>
            </a:r>
            <a:endParaRPr kumimoji="0" lang="ru-RU" sz="1100" b="1" i="0" u="none" strike="noStrike" kern="0" cap="none" spc="-20" normalizeH="0" baseline="0" noProof="0" dirty="0" smtClean="0">
              <a:ln>
                <a:noFill/>
              </a:ln>
              <a:solidFill>
                <a:srgbClr val="46559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-20" normalizeH="0" baseline="0" noProof="0" dirty="0" smtClean="0">
              <a:ln>
                <a:noFill/>
              </a:ln>
              <a:solidFill>
                <a:srgbClr val="46559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endParaRPr sz="110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2610" y="1462074"/>
            <a:ext cx="359994" cy="359994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384735" y="2280285"/>
            <a:ext cx="2088326" cy="4028059"/>
          </a:xfrm>
          <a:custGeom>
            <a:avLst/>
            <a:gdLst/>
            <a:ahLst/>
            <a:cxnLst/>
            <a:rect l="l" t="t" r="r" b="b"/>
            <a:pathLst>
              <a:path w="2196465" h="4038600">
                <a:moveTo>
                  <a:pt x="1961387" y="0"/>
                </a:moveTo>
                <a:lnTo>
                  <a:pt x="234568" y="0"/>
                </a:lnTo>
                <a:lnTo>
                  <a:pt x="187297" y="4765"/>
                </a:lnTo>
                <a:lnTo>
                  <a:pt x="143267" y="18434"/>
                </a:lnTo>
                <a:lnTo>
                  <a:pt x="103423" y="40063"/>
                </a:lnTo>
                <a:lnTo>
                  <a:pt x="68707" y="68707"/>
                </a:lnTo>
                <a:lnTo>
                  <a:pt x="40063" y="103423"/>
                </a:lnTo>
                <a:lnTo>
                  <a:pt x="18434" y="143267"/>
                </a:lnTo>
                <a:lnTo>
                  <a:pt x="4765" y="187297"/>
                </a:lnTo>
                <a:lnTo>
                  <a:pt x="0" y="234568"/>
                </a:lnTo>
                <a:lnTo>
                  <a:pt x="0" y="3803573"/>
                </a:lnTo>
                <a:lnTo>
                  <a:pt x="4765" y="3850849"/>
                </a:lnTo>
                <a:lnTo>
                  <a:pt x="18434" y="3894882"/>
                </a:lnTo>
                <a:lnTo>
                  <a:pt x="40063" y="3934729"/>
                </a:lnTo>
                <a:lnTo>
                  <a:pt x="68707" y="3969446"/>
                </a:lnTo>
                <a:lnTo>
                  <a:pt x="103423" y="3998091"/>
                </a:lnTo>
                <a:lnTo>
                  <a:pt x="143267" y="4019720"/>
                </a:lnTo>
                <a:lnTo>
                  <a:pt x="187297" y="4033389"/>
                </a:lnTo>
                <a:lnTo>
                  <a:pt x="234568" y="4038155"/>
                </a:lnTo>
                <a:lnTo>
                  <a:pt x="1961387" y="4038155"/>
                </a:lnTo>
                <a:lnTo>
                  <a:pt x="2008659" y="4033389"/>
                </a:lnTo>
                <a:lnTo>
                  <a:pt x="2052689" y="4019720"/>
                </a:lnTo>
                <a:lnTo>
                  <a:pt x="2092533" y="3998091"/>
                </a:lnTo>
                <a:lnTo>
                  <a:pt x="2127249" y="3969446"/>
                </a:lnTo>
                <a:lnTo>
                  <a:pt x="2155893" y="3934729"/>
                </a:lnTo>
                <a:lnTo>
                  <a:pt x="2177522" y="3894882"/>
                </a:lnTo>
                <a:lnTo>
                  <a:pt x="2191191" y="3850849"/>
                </a:lnTo>
                <a:lnTo>
                  <a:pt x="2195956" y="3803573"/>
                </a:lnTo>
                <a:lnTo>
                  <a:pt x="2195956" y="234568"/>
                </a:lnTo>
                <a:lnTo>
                  <a:pt x="2191191" y="187297"/>
                </a:lnTo>
                <a:lnTo>
                  <a:pt x="2177522" y="143267"/>
                </a:lnTo>
                <a:lnTo>
                  <a:pt x="2155893" y="103423"/>
                </a:lnTo>
                <a:lnTo>
                  <a:pt x="2127250" y="68707"/>
                </a:lnTo>
                <a:lnTo>
                  <a:pt x="2092533" y="40063"/>
                </a:lnTo>
                <a:lnTo>
                  <a:pt x="2052689" y="18434"/>
                </a:lnTo>
                <a:lnTo>
                  <a:pt x="2008659" y="4765"/>
                </a:lnTo>
                <a:lnTo>
                  <a:pt x="1961387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76596" y="1381378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531" y="0"/>
                </a:moveTo>
                <a:lnTo>
                  <a:pt x="225425" y="0"/>
                </a:lnTo>
                <a:lnTo>
                  <a:pt x="180005" y="4581"/>
                </a:lnTo>
                <a:lnTo>
                  <a:pt x="137695" y="17720"/>
                </a:lnTo>
                <a:lnTo>
                  <a:pt x="99404" y="38509"/>
                </a:lnTo>
                <a:lnTo>
                  <a:pt x="66040" y="66039"/>
                </a:lnTo>
                <a:lnTo>
                  <a:pt x="38509" y="99404"/>
                </a:lnTo>
                <a:lnTo>
                  <a:pt x="17720" y="137695"/>
                </a:lnTo>
                <a:lnTo>
                  <a:pt x="4581" y="180005"/>
                </a:lnTo>
                <a:lnTo>
                  <a:pt x="0" y="225425"/>
                </a:lnTo>
                <a:lnTo>
                  <a:pt x="0" y="550163"/>
                </a:lnTo>
                <a:lnTo>
                  <a:pt x="4581" y="595583"/>
                </a:lnTo>
                <a:lnTo>
                  <a:pt x="17720" y="637893"/>
                </a:lnTo>
                <a:lnTo>
                  <a:pt x="38509" y="676184"/>
                </a:lnTo>
                <a:lnTo>
                  <a:pt x="66039" y="709548"/>
                </a:lnTo>
                <a:lnTo>
                  <a:pt x="99404" y="737079"/>
                </a:lnTo>
                <a:lnTo>
                  <a:pt x="137695" y="757868"/>
                </a:lnTo>
                <a:lnTo>
                  <a:pt x="180005" y="771007"/>
                </a:lnTo>
                <a:lnTo>
                  <a:pt x="225425" y="775588"/>
                </a:lnTo>
                <a:lnTo>
                  <a:pt x="1970531" y="775588"/>
                </a:lnTo>
                <a:lnTo>
                  <a:pt x="2015951" y="771007"/>
                </a:lnTo>
                <a:lnTo>
                  <a:pt x="2058261" y="757868"/>
                </a:lnTo>
                <a:lnTo>
                  <a:pt x="2096552" y="737079"/>
                </a:lnTo>
                <a:lnTo>
                  <a:pt x="2129916" y="709549"/>
                </a:lnTo>
                <a:lnTo>
                  <a:pt x="2157447" y="676184"/>
                </a:lnTo>
                <a:lnTo>
                  <a:pt x="2178236" y="637893"/>
                </a:lnTo>
                <a:lnTo>
                  <a:pt x="2191375" y="595583"/>
                </a:lnTo>
                <a:lnTo>
                  <a:pt x="2195956" y="550163"/>
                </a:lnTo>
                <a:lnTo>
                  <a:pt x="2195956" y="225425"/>
                </a:lnTo>
                <a:lnTo>
                  <a:pt x="2191375" y="180005"/>
                </a:lnTo>
                <a:lnTo>
                  <a:pt x="2178236" y="137695"/>
                </a:lnTo>
                <a:lnTo>
                  <a:pt x="2157447" y="99404"/>
                </a:lnTo>
                <a:lnTo>
                  <a:pt x="2129917" y="66040"/>
                </a:lnTo>
                <a:lnTo>
                  <a:pt x="2096552" y="38509"/>
                </a:lnTo>
                <a:lnTo>
                  <a:pt x="2058261" y="17720"/>
                </a:lnTo>
                <a:lnTo>
                  <a:pt x="2015951" y="4581"/>
                </a:lnTo>
                <a:lnTo>
                  <a:pt x="1970531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18097" y="1840433"/>
            <a:ext cx="5156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СПОРТ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64555" y="2432430"/>
            <a:ext cx="332740" cy="41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50" dirty="0">
                <a:solidFill>
                  <a:srgbClr val="46559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ФОК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0360" y="1462836"/>
            <a:ext cx="359994" cy="35999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12302" y="1462836"/>
            <a:ext cx="359994" cy="359994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464555" y="3175507"/>
            <a:ext cx="808355" cy="56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18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игровых </a:t>
            </a:r>
            <a:r>
              <a:rPr sz="1100" b="1" spc="-25" dirty="0">
                <a:solidFill>
                  <a:srgbClr val="46559F"/>
                </a:solidFill>
                <a:latin typeface="Arial"/>
                <a:cs typeface="Arial"/>
              </a:rPr>
              <a:t>спортзалов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7</a:t>
            </a:fld>
            <a:endParaRPr spc="-25" dirty="0"/>
          </a:p>
        </p:txBody>
      </p:sp>
      <p:sp>
        <p:nvSpPr>
          <p:cNvPr id="39" name="object 39"/>
          <p:cNvSpPr txBox="1"/>
          <p:nvPr/>
        </p:nvSpPr>
        <p:spPr>
          <a:xfrm>
            <a:off x="5464555" y="4835271"/>
            <a:ext cx="917575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45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sz="1100" b="1" spc="-30" dirty="0">
                <a:solidFill>
                  <a:srgbClr val="46559F"/>
                </a:solidFill>
                <a:latin typeface="Arial"/>
                <a:cs typeface="Arial"/>
              </a:rPr>
              <a:t>плоскостных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спортивных площадок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64555" y="4005389"/>
            <a:ext cx="1169162" cy="56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lang="ru-RU" sz="1600" b="1" spc="-25" dirty="0" smtClean="0">
                <a:solidFill>
                  <a:srgbClr val="46559F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55"/>
              </a:spcBef>
            </a:pPr>
            <a:r>
              <a:rPr lang="ru-RU" sz="1100" b="1" spc="-30" dirty="0">
                <a:solidFill>
                  <a:srgbClr val="46559F"/>
                </a:solidFill>
                <a:latin typeface="Arial"/>
                <a:cs typeface="Arial"/>
              </a:rPr>
              <a:t>т</a:t>
            </a:r>
            <a:r>
              <a:rPr sz="1100" b="1" spc="-30" dirty="0" err="1" smtClean="0">
                <a:solidFill>
                  <a:srgbClr val="46559F"/>
                </a:solidFill>
                <a:latin typeface="Arial"/>
                <a:cs typeface="Arial"/>
              </a:rPr>
              <a:t>ренаж</a:t>
            </a:r>
            <a:r>
              <a:rPr lang="ru-RU" sz="1100" b="1" spc="-30" dirty="0" smtClean="0">
                <a:solidFill>
                  <a:srgbClr val="46559F"/>
                </a:solidFill>
                <a:latin typeface="Arial"/>
                <a:cs typeface="Arial"/>
              </a:rPr>
              <a:t>ор</a:t>
            </a:r>
            <a:r>
              <a:rPr sz="1100" b="1" spc="-30" dirty="0" err="1" smtClean="0">
                <a:solidFill>
                  <a:srgbClr val="46559F"/>
                </a:solidFill>
                <a:latin typeface="Arial"/>
                <a:cs typeface="Arial"/>
              </a:rPr>
              <a:t>ны</a:t>
            </a:r>
            <a:r>
              <a:rPr sz="1100" b="1" dirty="0" err="1" smtClean="0">
                <a:solidFill>
                  <a:srgbClr val="46559F"/>
                </a:solidFill>
                <a:latin typeface="Arial"/>
                <a:cs typeface="Arial"/>
              </a:rPr>
              <a:t>х</a:t>
            </a:r>
            <a:r>
              <a:rPr sz="1100" b="1" spc="-45" dirty="0" smtClean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6559F"/>
                </a:solidFill>
                <a:latin typeface="Arial"/>
                <a:cs typeface="Arial"/>
              </a:rPr>
              <a:t>залов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994" y="2269744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196214"/>
                </a:moveTo>
                <a:lnTo>
                  <a:pt x="5182" y="151235"/>
                </a:lnTo>
                <a:lnTo>
                  <a:pt x="19946" y="109940"/>
                </a:lnTo>
                <a:lnTo>
                  <a:pt x="43112" y="73507"/>
                </a:lnTo>
                <a:lnTo>
                  <a:pt x="73503" y="43117"/>
                </a:lnTo>
                <a:lnTo>
                  <a:pt x="109942" y="19949"/>
                </a:lnTo>
                <a:lnTo>
                  <a:pt x="151251" y="5184"/>
                </a:lnTo>
                <a:lnTo>
                  <a:pt x="196253" y="0"/>
                </a:lnTo>
                <a:lnTo>
                  <a:pt x="4301591" y="0"/>
                </a:lnTo>
                <a:lnTo>
                  <a:pt x="4346570" y="5184"/>
                </a:lnTo>
                <a:lnTo>
                  <a:pt x="4387866" y="19949"/>
                </a:lnTo>
                <a:lnTo>
                  <a:pt x="4424299" y="43117"/>
                </a:lnTo>
                <a:lnTo>
                  <a:pt x="4454689" y="73507"/>
                </a:lnTo>
                <a:lnTo>
                  <a:pt x="4477856" y="109940"/>
                </a:lnTo>
                <a:lnTo>
                  <a:pt x="4492622" y="151235"/>
                </a:lnTo>
                <a:lnTo>
                  <a:pt x="4497806" y="196214"/>
                </a:lnTo>
                <a:lnTo>
                  <a:pt x="4497806" y="1286764"/>
                </a:lnTo>
                <a:lnTo>
                  <a:pt x="4492622" y="1331743"/>
                </a:lnTo>
                <a:lnTo>
                  <a:pt x="4477856" y="1373038"/>
                </a:lnTo>
                <a:lnTo>
                  <a:pt x="4454689" y="1409471"/>
                </a:lnTo>
                <a:lnTo>
                  <a:pt x="4424299" y="1439861"/>
                </a:lnTo>
                <a:lnTo>
                  <a:pt x="4387866" y="1463029"/>
                </a:lnTo>
                <a:lnTo>
                  <a:pt x="4346570" y="1477794"/>
                </a:lnTo>
                <a:lnTo>
                  <a:pt x="4301591" y="1482978"/>
                </a:lnTo>
                <a:lnTo>
                  <a:pt x="196253" y="1482978"/>
                </a:lnTo>
                <a:lnTo>
                  <a:pt x="151251" y="1477794"/>
                </a:lnTo>
                <a:lnTo>
                  <a:pt x="109942" y="1463029"/>
                </a:lnTo>
                <a:lnTo>
                  <a:pt x="73503" y="1439861"/>
                </a:lnTo>
                <a:lnTo>
                  <a:pt x="43112" y="1409471"/>
                </a:lnTo>
                <a:lnTo>
                  <a:pt x="19946" y="1373038"/>
                </a:lnTo>
                <a:lnTo>
                  <a:pt x="5182" y="1331743"/>
                </a:lnTo>
                <a:lnTo>
                  <a:pt x="0" y="1286764"/>
                </a:lnTo>
                <a:lnTo>
                  <a:pt x="0" y="196214"/>
                </a:lnTo>
                <a:close/>
              </a:path>
            </a:pathLst>
          </a:custGeom>
          <a:ln w="12699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994" y="1376807"/>
            <a:ext cx="9143365" cy="775970"/>
          </a:xfrm>
          <a:custGeom>
            <a:avLst/>
            <a:gdLst/>
            <a:ahLst/>
            <a:cxnLst/>
            <a:rect l="l" t="t" r="r" b="b"/>
            <a:pathLst>
              <a:path w="9143365" h="775969">
                <a:moveTo>
                  <a:pt x="8928328" y="0"/>
                </a:moveTo>
                <a:lnTo>
                  <a:pt x="214693" y="0"/>
                </a:lnTo>
                <a:lnTo>
                  <a:pt x="165463" y="5664"/>
                </a:lnTo>
                <a:lnTo>
                  <a:pt x="120273" y="21801"/>
                </a:lnTo>
                <a:lnTo>
                  <a:pt x="80410" y="47126"/>
                </a:lnTo>
                <a:lnTo>
                  <a:pt x="47163" y="80355"/>
                </a:lnTo>
                <a:lnTo>
                  <a:pt x="21820" y="120205"/>
                </a:lnTo>
                <a:lnTo>
                  <a:pt x="5669" y="165391"/>
                </a:lnTo>
                <a:lnTo>
                  <a:pt x="0" y="214629"/>
                </a:lnTo>
                <a:lnTo>
                  <a:pt x="0" y="560831"/>
                </a:lnTo>
                <a:lnTo>
                  <a:pt x="5669" y="610077"/>
                </a:lnTo>
                <a:lnTo>
                  <a:pt x="21820" y="655281"/>
                </a:lnTo>
                <a:lnTo>
                  <a:pt x="47163" y="695156"/>
                </a:lnTo>
                <a:lnTo>
                  <a:pt x="80410" y="728412"/>
                </a:lnTo>
                <a:lnTo>
                  <a:pt x="120273" y="753762"/>
                </a:lnTo>
                <a:lnTo>
                  <a:pt x="165463" y="769917"/>
                </a:lnTo>
                <a:lnTo>
                  <a:pt x="214693" y="775588"/>
                </a:lnTo>
                <a:lnTo>
                  <a:pt x="8928328" y="775588"/>
                </a:lnTo>
                <a:lnTo>
                  <a:pt x="8977526" y="769917"/>
                </a:lnTo>
                <a:lnTo>
                  <a:pt x="9022697" y="753762"/>
                </a:lnTo>
                <a:lnTo>
                  <a:pt x="9062549" y="728412"/>
                </a:lnTo>
                <a:lnTo>
                  <a:pt x="9095792" y="695156"/>
                </a:lnTo>
                <a:lnTo>
                  <a:pt x="9121135" y="655281"/>
                </a:lnTo>
                <a:lnTo>
                  <a:pt x="9137287" y="610077"/>
                </a:lnTo>
                <a:lnTo>
                  <a:pt x="9142958" y="560831"/>
                </a:lnTo>
                <a:lnTo>
                  <a:pt x="9142958" y="214629"/>
                </a:lnTo>
                <a:lnTo>
                  <a:pt x="9137287" y="165391"/>
                </a:lnTo>
                <a:lnTo>
                  <a:pt x="9121135" y="120205"/>
                </a:lnTo>
                <a:lnTo>
                  <a:pt x="9095792" y="80355"/>
                </a:lnTo>
                <a:lnTo>
                  <a:pt x="9062549" y="47126"/>
                </a:lnTo>
                <a:lnTo>
                  <a:pt x="9022697" y="21801"/>
                </a:lnTo>
                <a:lnTo>
                  <a:pt x="8977526" y="5664"/>
                </a:lnTo>
                <a:lnTo>
                  <a:pt x="8928328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4437" y="1580133"/>
            <a:ext cx="809815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59454" marR="5080" indent="-324739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FFFFFF"/>
                </a:solidFill>
                <a:latin typeface="Arial"/>
                <a:cs typeface="Arial"/>
              </a:rPr>
              <a:t>территории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Мысковского </a:t>
            </a:r>
            <a:r>
              <a:rPr lang="ru-RU" sz="1100" b="1" dirty="0" err="1" smtClean="0">
                <a:solidFill>
                  <a:srgbClr val="FFFFFF"/>
                </a:solidFill>
                <a:latin typeface="Arial"/>
                <a:cs typeface="Arial"/>
              </a:rPr>
              <a:t>городскогог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 округа </a:t>
            </a:r>
            <a:r>
              <a:rPr sz="1100" b="1" dirty="0" err="1" smtClean="0">
                <a:solidFill>
                  <a:srgbClr val="FFFFFF"/>
                </a:solidFill>
                <a:latin typeface="Arial"/>
                <a:cs typeface="Arial"/>
              </a:rPr>
              <a:t>осуществляют</a:t>
            </a:r>
            <a:r>
              <a:rPr sz="11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 err="1">
                <a:solidFill>
                  <a:srgbClr val="FFFFFF"/>
                </a:solidFill>
                <a:latin typeface="Arial"/>
                <a:cs typeface="Arial"/>
              </a:rPr>
              <a:t>деятельность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dirty="0" smtClean="0">
                <a:solidFill>
                  <a:srgbClr val="FFFFFF"/>
                </a:solidFill>
                <a:latin typeface="Arial"/>
                <a:cs typeface="Arial"/>
              </a:rPr>
              <a:t>427</a:t>
            </a:r>
            <a:r>
              <a:rPr sz="11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субъектов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малого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среднего предпринимательства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011" y="4824729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9042"/>
                </a:moveTo>
                <a:lnTo>
                  <a:pt x="5520" y="161113"/>
                </a:lnTo>
                <a:lnTo>
                  <a:pt x="21246" y="117113"/>
                </a:lnTo>
                <a:lnTo>
                  <a:pt x="45922" y="78300"/>
                </a:lnTo>
                <a:lnTo>
                  <a:pt x="78294" y="45926"/>
                </a:lnTo>
                <a:lnTo>
                  <a:pt x="117108" y="21248"/>
                </a:lnTo>
                <a:lnTo>
                  <a:pt x="161109" y="5521"/>
                </a:lnTo>
                <a:lnTo>
                  <a:pt x="209042" y="0"/>
                </a:lnTo>
                <a:lnTo>
                  <a:pt x="4288777" y="0"/>
                </a:lnTo>
                <a:lnTo>
                  <a:pt x="4336706" y="5521"/>
                </a:lnTo>
                <a:lnTo>
                  <a:pt x="4380705" y="21248"/>
                </a:lnTo>
                <a:lnTo>
                  <a:pt x="4419519" y="45926"/>
                </a:lnTo>
                <a:lnTo>
                  <a:pt x="4451892" y="78300"/>
                </a:lnTo>
                <a:lnTo>
                  <a:pt x="4476570" y="117113"/>
                </a:lnTo>
                <a:lnTo>
                  <a:pt x="4492297" y="161113"/>
                </a:lnTo>
                <a:lnTo>
                  <a:pt x="4497819" y="209042"/>
                </a:lnTo>
                <a:lnTo>
                  <a:pt x="4497819" y="1274051"/>
                </a:lnTo>
                <a:lnTo>
                  <a:pt x="4492297" y="1321984"/>
                </a:lnTo>
                <a:lnTo>
                  <a:pt x="4476570" y="1365984"/>
                </a:lnTo>
                <a:lnTo>
                  <a:pt x="4451892" y="1404798"/>
                </a:lnTo>
                <a:lnTo>
                  <a:pt x="4419519" y="1437170"/>
                </a:lnTo>
                <a:lnTo>
                  <a:pt x="4380705" y="1461846"/>
                </a:lnTo>
                <a:lnTo>
                  <a:pt x="4336706" y="1477572"/>
                </a:lnTo>
                <a:lnTo>
                  <a:pt x="4288777" y="1483093"/>
                </a:lnTo>
                <a:lnTo>
                  <a:pt x="209042" y="1483093"/>
                </a:lnTo>
                <a:lnTo>
                  <a:pt x="161109" y="1477572"/>
                </a:lnTo>
                <a:lnTo>
                  <a:pt x="117108" y="1461846"/>
                </a:lnTo>
                <a:lnTo>
                  <a:pt x="78294" y="1437170"/>
                </a:lnTo>
                <a:lnTo>
                  <a:pt x="45922" y="1404798"/>
                </a:lnTo>
                <a:lnTo>
                  <a:pt x="21246" y="1365984"/>
                </a:lnTo>
                <a:lnTo>
                  <a:pt x="5520" y="1321984"/>
                </a:lnTo>
                <a:lnTo>
                  <a:pt x="0" y="1274051"/>
                </a:lnTo>
                <a:lnTo>
                  <a:pt x="0" y="209042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011" y="3931792"/>
            <a:ext cx="9171305" cy="775970"/>
          </a:xfrm>
          <a:custGeom>
            <a:avLst/>
            <a:gdLst/>
            <a:ahLst/>
            <a:cxnLst/>
            <a:rect l="l" t="t" r="r" b="b"/>
            <a:pathLst>
              <a:path w="9171305" h="775970">
                <a:moveTo>
                  <a:pt x="8943454" y="0"/>
                </a:moveTo>
                <a:lnTo>
                  <a:pt x="227482" y="0"/>
                </a:lnTo>
                <a:lnTo>
                  <a:pt x="181638" y="4621"/>
                </a:lnTo>
                <a:lnTo>
                  <a:pt x="138938" y="17877"/>
                </a:lnTo>
                <a:lnTo>
                  <a:pt x="100297" y="38850"/>
                </a:lnTo>
                <a:lnTo>
                  <a:pt x="66630" y="66627"/>
                </a:lnTo>
                <a:lnTo>
                  <a:pt x="38852" y="100291"/>
                </a:lnTo>
                <a:lnTo>
                  <a:pt x="17877" y="138928"/>
                </a:lnTo>
                <a:lnTo>
                  <a:pt x="4621" y="181621"/>
                </a:lnTo>
                <a:lnTo>
                  <a:pt x="0" y="227456"/>
                </a:lnTo>
                <a:lnTo>
                  <a:pt x="0" y="548131"/>
                </a:lnTo>
                <a:lnTo>
                  <a:pt x="4621" y="593967"/>
                </a:lnTo>
                <a:lnTo>
                  <a:pt x="17877" y="636660"/>
                </a:lnTo>
                <a:lnTo>
                  <a:pt x="38852" y="675297"/>
                </a:lnTo>
                <a:lnTo>
                  <a:pt x="66630" y="708961"/>
                </a:lnTo>
                <a:lnTo>
                  <a:pt x="100297" y="736738"/>
                </a:lnTo>
                <a:lnTo>
                  <a:pt x="138938" y="757711"/>
                </a:lnTo>
                <a:lnTo>
                  <a:pt x="181638" y="770967"/>
                </a:lnTo>
                <a:lnTo>
                  <a:pt x="227482" y="775588"/>
                </a:lnTo>
                <a:lnTo>
                  <a:pt x="8943454" y="775588"/>
                </a:lnTo>
                <a:lnTo>
                  <a:pt x="8989289" y="770967"/>
                </a:lnTo>
                <a:lnTo>
                  <a:pt x="9031983" y="757711"/>
                </a:lnTo>
                <a:lnTo>
                  <a:pt x="9070619" y="736738"/>
                </a:lnTo>
                <a:lnTo>
                  <a:pt x="9104283" y="708961"/>
                </a:lnTo>
                <a:lnTo>
                  <a:pt x="9132060" y="675297"/>
                </a:lnTo>
                <a:lnTo>
                  <a:pt x="9153034" y="636660"/>
                </a:lnTo>
                <a:lnTo>
                  <a:pt x="9166289" y="593967"/>
                </a:lnTo>
                <a:lnTo>
                  <a:pt x="9170911" y="548131"/>
                </a:lnTo>
                <a:lnTo>
                  <a:pt x="9170911" y="227456"/>
                </a:lnTo>
                <a:lnTo>
                  <a:pt x="9166289" y="181621"/>
                </a:lnTo>
                <a:lnTo>
                  <a:pt x="9153034" y="138928"/>
                </a:lnTo>
                <a:lnTo>
                  <a:pt x="9132060" y="100291"/>
                </a:lnTo>
                <a:lnTo>
                  <a:pt x="9104283" y="66627"/>
                </a:lnTo>
                <a:lnTo>
                  <a:pt x="9070619" y="38850"/>
                </a:lnTo>
                <a:lnTo>
                  <a:pt x="9031983" y="17877"/>
                </a:lnTo>
                <a:lnTo>
                  <a:pt x="8989289" y="4621"/>
                </a:lnTo>
                <a:lnTo>
                  <a:pt x="8943454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60823" y="4219397"/>
            <a:ext cx="13030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Торговля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услуги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90999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endParaRPr lang="ru-RU" sz="1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011" y="163576"/>
            <a:ext cx="2329815" cy="274320"/>
          </a:xfrm>
          <a:custGeom>
            <a:avLst/>
            <a:gdLst/>
            <a:ahLst/>
            <a:cxnLst/>
            <a:rect l="l" t="t" r="r" b="b"/>
            <a:pathLst>
              <a:path w="2329815" h="274320">
                <a:moveTo>
                  <a:pt x="2192896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2192896" y="273938"/>
                </a:lnTo>
                <a:lnTo>
                  <a:pt x="2236200" y="266955"/>
                </a:lnTo>
                <a:lnTo>
                  <a:pt x="2273786" y="247510"/>
                </a:lnTo>
                <a:lnTo>
                  <a:pt x="2303410" y="217867"/>
                </a:lnTo>
                <a:lnTo>
                  <a:pt x="2322830" y="180288"/>
                </a:lnTo>
                <a:lnTo>
                  <a:pt x="2329802" y="137032"/>
                </a:lnTo>
                <a:lnTo>
                  <a:pt x="2322830" y="93715"/>
                </a:lnTo>
                <a:lnTo>
                  <a:pt x="2303410" y="56098"/>
                </a:lnTo>
                <a:lnTo>
                  <a:pt x="2273786" y="26436"/>
                </a:lnTo>
                <a:lnTo>
                  <a:pt x="2236200" y="6984"/>
                </a:lnTo>
                <a:lnTo>
                  <a:pt x="2192896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406" y="223773"/>
            <a:ext cx="16421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Предпринимательство</a:t>
            </a:r>
            <a:r>
              <a:rPr sz="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услуги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86121" y="4824729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2692"/>
                </a:moveTo>
                <a:lnTo>
                  <a:pt x="5349" y="156234"/>
                </a:lnTo>
                <a:lnTo>
                  <a:pt x="20589" y="113577"/>
                </a:lnTo>
                <a:lnTo>
                  <a:pt x="44507" y="75942"/>
                </a:lnTo>
                <a:lnTo>
                  <a:pt x="75888" y="44547"/>
                </a:lnTo>
                <a:lnTo>
                  <a:pt x="113522" y="20611"/>
                </a:lnTo>
                <a:lnTo>
                  <a:pt x="156194" y="5356"/>
                </a:lnTo>
                <a:lnTo>
                  <a:pt x="202691" y="0"/>
                </a:lnTo>
                <a:lnTo>
                  <a:pt x="4295139" y="0"/>
                </a:lnTo>
                <a:lnTo>
                  <a:pt x="4341637" y="5356"/>
                </a:lnTo>
                <a:lnTo>
                  <a:pt x="4384309" y="20611"/>
                </a:lnTo>
                <a:lnTo>
                  <a:pt x="4421943" y="44547"/>
                </a:lnTo>
                <a:lnTo>
                  <a:pt x="4453324" y="75942"/>
                </a:lnTo>
                <a:lnTo>
                  <a:pt x="4477242" y="113577"/>
                </a:lnTo>
                <a:lnTo>
                  <a:pt x="4492482" y="156234"/>
                </a:lnTo>
                <a:lnTo>
                  <a:pt x="4497832" y="202692"/>
                </a:lnTo>
                <a:lnTo>
                  <a:pt x="4497832" y="1280452"/>
                </a:lnTo>
                <a:lnTo>
                  <a:pt x="4492482" y="1326914"/>
                </a:lnTo>
                <a:lnTo>
                  <a:pt x="4477242" y="1369567"/>
                </a:lnTo>
                <a:lnTo>
                  <a:pt x="4453324" y="1407192"/>
                </a:lnTo>
                <a:lnTo>
                  <a:pt x="4421943" y="1438574"/>
                </a:lnTo>
                <a:lnTo>
                  <a:pt x="4384309" y="1462496"/>
                </a:lnTo>
                <a:lnTo>
                  <a:pt x="4341637" y="1477741"/>
                </a:lnTo>
                <a:lnTo>
                  <a:pt x="4295139" y="1483093"/>
                </a:lnTo>
                <a:lnTo>
                  <a:pt x="202691" y="1483093"/>
                </a:lnTo>
                <a:lnTo>
                  <a:pt x="156194" y="1477741"/>
                </a:lnTo>
                <a:lnTo>
                  <a:pt x="113522" y="1462496"/>
                </a:lnTo>
                <a:lnTo>
                  <a:pt x="75888" y="1438574"/>
                </a:lnTo>
                <a:lnTo>
                  <a:pt x="44507" y="1407192"/>
                </a:lnTo>
                <a:lnTo>
                  <a:pt x="20589" y="1369567"/>
                </a:lnTo>
                <a:lnTo>
                  <a:pt x="5349" y="1326914"/>
                </a:lnTo>
                <a:lnTo>
                  <a:pt x="0" y="1280452"/>
                </a:lnTo>
                <a:lnTo>
                  <a:pt x="0" y="202692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4555" y="2526283"/>
            <a:ext cx="2455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6559F"/>
                </a:solidFill>
                <a:latin typeface="Arial"/>
                <a:cs typeface="Arial"/>
              </a:rPr>
              <a:t>Юридические</a:t>
            </a:r>
            <a:r>
              <a:rPr sz="2000" b="1" spc="-114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6559F"/>
                </a:solidFill>
                <a:latin typeface="Arial"/>
                <a:cs typeface="Arial"/>
              </a:rPr>
              <a:t>лица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9229" y="3135883"/>
            <a:ext cx="62357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25" dirty="0" smtClean="0">
                <a:solidFill>
                  <a:srgbClr val="46559F"/>
                </a:solidFill>
                <a:latin typeface="Arial"/>
                <a:cs typeface="Arial"/>
              </a:rPr>
              <a:t>122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97804" y="2265933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2691"/>
                </a:moveTo>
                <a:lnTo>
                  <a:pt x="5349" y="156234"/>
                </a:lnTo>
                <a:lnTo>
                  <a:pt x="20586" y="113577"/>
                </a:lnTo>
                <a:lnTo>
                  <a:pt x="44497" y="75942"/>
                </a:lnTo>
                <a:lnTo>
                  <a:pt x="75865" y="44547"/>
                </a:lnTo>
                <a:lnTo>
                  <a:pt x="113476" y="20611"/>
                </a:lnTo>
                <a:lnTo>
                  <a:pt x="156114" y="5356"/>
                </a:lnTo>
                <a:lnTo>
                  <a:pt x="202565" y="0"/>
                </a:lnTo>
                <a:lnTo>
                  <a:pt x="4295140" y="0"/>
                </a:lnTo>
                <a:lnTo>
                  <a:pt x="4341597" y="5356"/>
                </a:lnTo>
                <a:lnTo>
                  <a:pt x="4384254" y="20611"/>
                </a:lnTo>
                <a:lnTo>
                  <a:pt x="4421889" y="44547"/>
                </a:lnTo>
                <a:lnTo>
                  <a:pt x="4453284" y="75942"/>
                </a:lnTo>
                <a:lnTo>
                  <a:pt x="4477220" y="113577"/>
                </a:lnTo>
                <a:lnTo>
                  <a:pt x="4492475" y="156234"/>
                </a:lnTo>
                <a:lnTo>
                  <a:pt x="4497832" y="202691"/>
                </a:lnTo>
                <a:lnTo>
                  <a:pt x="4497832" y="1280414"/>
                </a:lnTo>
                <a:lnTo>
                  <a:pt x="4492475" y="1326911"/>
                </a:lnTo>
                <a:lnTo>
                  <a:pt x="4477220" y="1369583"/>
                </a:lnTo>
                <a:lnTo>
                  <a:pt x="4453284" y="1407217"/>
                </a:lnTo>
                <a:lnTo>
                  <a:pt x="4421889" y="1438598"/>
                </a:lnTo>
                <a:lnTo>
                  <a:pt x="4384254" y="1462516"/>
                </a:lnTo>
                <a:lnTo>
                  <a:pt x="4341597" y="1477756"/>
                </a:lnTo>
                <a:lnTo>
                  <a:pt x="4295140" y="1483105"/>
                </a:lnTo>
                <a:lnTo>
                  <a:pt x="202565" y="1483105"/>
                </a:lnTo>
                <a:lnTo>
                  <a:pt x="156114" y="1477756"/>
                </a:lnTo>
                <a:lnTo>
                  <a:pt x="113476" y="1462516"/>
                </a:lnTo>
                <a:lnTo>
                  <a:pt x="75865" y="1438598"/>
                </a:lnTo>
                <a:lnTo>
                  <a:pt x="44497" y="1407217"/>
                </a:lnTo>
                <a:lnTo>
                  <a:pt x="20586" y="1369583"/>
                </a:lnTo>
                <a:lnTo>
                  <a:pt x="5349" y="1326911"/>
                </a:lnTo>
                <a:lnTo>
                  <a:pt x="0" y="1280414"/>
                </a:lnTo>
                <a:lnTo>
                  <a:pt x="0" y="202691"/>
                </a:lnTo>
                <a:close/>
              </a:path>
            </a:pathLst>
          </a:custGeom>
          <a:ln w="12700">
            <a:solidFill>
              <a:srgbClr val="4655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79209" y="2526283"/>
            <a:ext cx="23241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Индивидуальные </a:t>
            </a:r>
            <a:r>
              <a:rPr sz="2000" b="1" spc="-10" dirty="0" err="1">
                <a:solidFill>
                  <a:srgbClr val="46559F"/>
                </a:solidFill>
                <a:latin typeface="Arial"/>
                <a:cs typeface="Arial"/>
              </a:rPr>
              <a:t>предприниматели</a:t>
            </a: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2000" b="1" spc="-25" dirty="0" smtClean="0">
                <a:solidFill>
                  <a:srgbClr val="46559F"/>
                </a:solidFill>
                <a:latin typeface="Arial"/>
                <a:cs typeface="Arial"/>
              </a:rPr>
              <a:t>715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8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809650" y="4903723"/>
            <a:ext cx="42887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4880" marR="939165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46559F"/>
                </a:solidFill>
                <a:latin typeface="Arial"/>
                <a:cs typeface="Arial"/>
              </a:rPr>
              <a:t>Торговые</a:t>
            </a:r>
            <a:r>
              <a:rPr sz="2000" b="1" spc="-55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46559F"/>
                </a:solidFill>
                <a:latin typeface="Arial"/>
                <a:cs typeface="Arial"/>
              </a:rPr>
              <a:t>объекты</a:t>
            </a: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2000" b="1" spc="-10" dirty="0" smtClean="0">
                <a:solidFill>
                  <a:srgbClr val="46559F"/>
                </a:solidFill>
                <a:latin typeface="Arial"/>
                <a:cs typeface="Arial"/>
              </a:rPr>
              <a:t>313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solidFill>
                  <a:srgbClr val="46559F"/>
                </a:solidFill>
                <a:latin typeface="Arial"/>
                <a:cs typeface="Arial"/>
              </a:rPr>
              <a:t>Объекты</a:t>
            </a:r>
            <a:r>
              <a:rPr sz="2000" b="1" spc="-7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общественного</a:t>
            </a:r>
            <a:r>
              <a:rPr sz="2000" b="1" spc="-9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46559F"/>
                </a:solidFill>
                <a:latin typeface="Arial"/>
                <a:cs typeface="Arial"/>
              </a:rPr>
              <a:t>питания</a:t>
            </a: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46559F"/>
                </a:solidFill>
                <a:latin typeface="Arial"/>
                <a:cs typeface="Arial"/>
              </a:rPr>
              <a:t>2</a:t>
            </a:r>
            <a:r>
              <a:rPr lang="ru-RU" sz="2000" b="1" spc="-25" dirty="0" smtClean="0">
                <a:solidFill>
                  <a:srgbClr val="46559F"/>
                </a:solidFill>
                <a:latin typeface="Arial"/>
                <a:cs typeface="Arial"/>
              </a:rPr>
              <a:t>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4795" y="4903723"/>
            <a:ext cx="436943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46559F"/>
                </a:solidFill>
                <a:latin typeface="Arial"/>
                <a:cs typeface="Arial"/>
              </a:rPr>
              <a:t>Объекты</a:t>
            </a:r>
            <a:r>
              <a:rPr sz="2000" b="1" spc="-1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6559F"/>
                </a:solidFill>
                <a:latin typeface="Arial"/>
                <a:cs typeface="Arial"/>
              </a:rPr>
              <a:t>бытового</a:t>
            </a:r>
            <a:r>
              <a:rPr sz="2000" b="1" spc="-1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46559F"/>
                </a:solidFill>
                <a:latin typeface="Arial"/>
                <a:cs typeface="Arial"/>
              </a:rPr>
              <a:t>обслуживания</a:t>
            </a: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lang="ru-RU" sz="2000" b="1" spc="-25" dirty="0" smtClean="0">
                <a:solidFill>
                  <a:srgbClr val="46559F"/>
                </a:solidFill>
                <a:latin typeface="Arial"/>
                <a:cs typeface="Arial"/>
              </a:rPr>
              <a:t>88</a:t>
            </a:r>
            <a:endParaRPr sz="2000" dirty="0">
              <a:latin typeface="Arial"/>
              <a:cs typeface="Arial"/>
            </a:endParaRPr>
          </a:p>
          <a:p>
            <a:pPr marL="645160" marR="639445" algn="ctr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Универсальная</a:t>
            </a:r>
            <a:r>
              <a:rPr sz="2000" b="1" spc="-30" dirty="0">
                <a:solidFill>
                  <a:srgbClr val="46559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6559F"/>
                </a:solidFill>
                <a:latin typeface="Arial"/>
                <a:cs typeface="Arial"/>
              </a:rPr>
              <a:t>ярмарка </a:t>
            </a:r>
            <a:r>
              <a:rPr sz="2000" b="1" spc="-50" dirty="0">
                <a:solidFill>
                  <a:srgbClr val="46559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1" y="1956942"/>
            <a:ext cx="9136380" cy="2111375"/>
          </a:xfrm>
          <a:custGeom>
            <a:avLst/>
            <a:gdLst/>
            <a:ahLst/>
            <a:cxnLst/>
            <a:rect l="l" t="t" r="r" b="b"/>
            <a:pathLst>
              <a:path w="9136380" h="2111375">
                <a:moveTo>
                  <a:pt x="8996540" y="0"/>
                </a:moveTo>
                <a:lnTo>
                  <a:pt x="139826" y="0"/>
                </a:lnTo>
                <a:lnTo>
                  <a:pt x="95629" y="7129"/>
                </a:lnTo>
                <a:lnTo>
                  <a:pt x="57245" y="26980"/>
                </a:lnTo>
                <a:lnTo>
                  <a:pt x="26977" y="57250"/>
                </a:lnTo>
                <a:lnTo>
                  <a:pt x="7128" y="95634"/>
                </a:lnTo>
                <a:lnTo>
                  <a:pt x="0" y="139827"/>
                </a:lnTo>
                <a:lnTo>
                  <a:pt x="0" y="1971040"/>
                </a:lnTo>
                <a:lnTo>
                  <a:pt x="7128" y="2015232"/>
                </a:lnTo>
                <a:lnTo>
                  <a:pt x="26977" y="2053616"/>
                </a:lnTo>
                <a:lnTo>
                  <a:pt x="57245" y="2083886"/>
                </a:lnTo>
                <a:lnTo>
                  <a:pt x="95629" y="2103737"/>
                </a:lnTo>
                <a:lnTo>
                  <a:pt x="139826" y="2110867"/>
                </a:lnTo>
                <a:lnTo>
                  <a:pt x="8996540" y="2110867"/>
                </a:lnTo>
                <a:lnTo>
                  <a:pt x="9040733" y="2103737"/>
                </a:lnTo>
                <a:lnTo>
                  <a:pt x="9079116" y="2083886"/>
                </a:lnTo>
                <a:lnTo>
                  <a:pt x="9109386" y="2053616"/>
                </a:lnTo>
                <a:lnTo>
                  <a:pt x="9129238" y="2015232"/>
                </a:lnTo>
                <a:lnTo>
                  <a:pt x="9136367" y="1971040"/>
                </a:lnTo>
                <a:lnTo>
                  <a:pt x="9136367" y="139827"/>
                </a:lnTo>
                <a:lnTo>
                  <a:pt x="9129238" y="95634"/>
                </a:lnTo>
                <a:lnTo>
                  <a:pt x="9109386" y="57250"/>
                </a:lnTo>
                <a:lnTo>
                  <a:pt x="9079116" y="26980"/>
                </a:lnTo>
                <a:lnTo>
                  <a:pt x="9040733" y="7129"/>
                </a:lnTo>
                <a:lnTo>
                  <a:pt x="899654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7011" y="1401572"/>
            <a:ext cx="9137015" cy="2428240"/>
            <a:chOff x="627011" y="1401572"/>
            <a:chExt cx="9137015" cy="2428240"/>
          </a:xfrm>
        </p:grpSpPr>
        <p:sp>
          <p:nvSpPr>
            <p:cNvPr id="4" name="object 4"/>
            <p:cNvSpPr/>
            <p:nvPr/>
          </p:nvSpPr>
          <p:spPr>
            <a:xfrm>
              <a:off x="627011" y="1401572"/>
              <a:ext cx="9136380" cy="1153160"/>
            </a:xfrm>
            <a:custGeom>
              <a:avLst/>
              <a:gdLst/>
              <a:ahLst/>
              <a:cxnLst/>
              <a:rect l="l" t="t" r="r" b="b"/>
              <a:pathLst>
                <a:path w="9136380" h="1153160">
                  <a:moveTo>
                    <a:pt x="8880208" y="0"/>
                  </a:moveTo>
                  <a:lnTo>
                    <a:pt x="256222" y="0"/>
                  </a:lnTo>
                  <a:lnTo>
                    <a:pt x="210167" y="4126"/>
                  </a:lnTo>
                  <a:lnTo>
                    <a:pt x="166819" y="16025"/>
                  </a:lnTo>
                  <a:lnTo>
                    <a:pt x="126904" y="34972"/>
                  </a:lnTo>
                  <a:lnTo>
                    <a:pt x="91143" y="60243"/>
                  </a:lnTo>
                  <a:lnTo>
                    <a:pt x="60261" y="91116"/>
                  </a:lnTo>
                  <a:lnTo>
                    <a:pt x="34982" y="126868"/>
                  </a:lnTo>
                  <a:lnTo>
                    <a:pt x="16030" y="166774"/>
                  </a:lnTo>
                  <a:lnTo>
                    <a:pt x="4128" y="210112"/>
                  </a:lnTo>
                  <a:lnTo>
                    <a:pt x="0" y="256158"/>
                  </a:lnTo>
                  <a:lnTo>
                    <a:pt x="0" y="896619"/>
                  </a:lnTo>
                  <a:lnTo>
                    <a:pt x="4128" y="942666"/>
                  </a:lnTo>
                  <a:lnTo>
                    <a:pt x="16030" y="986004"/>
                  </a:lnTo>
                  <a:lnTo>
                    <a:pt x="34982" y="1025910"/>
                  </a:lnTo>
                  <a:lnTo>
                    <a:pt x="60261" y="1061662"/>
                  </a:lnTo>
                  <a:lnTo>
                    <a:pt x="91143" y="1092535"/>
                  </a:lnTo>
                  <a:lnTo>
                    <a:pt x="126904" y="1117806"/>
                  </a:lnTo>
                  <a:lnTo>
                    <a:pt x="166819" y="1136753"/>
                  </a:lnTo>
                  <a:lnTo>
                    <a:pt x="210167" y="1148652"/>
                  </a:lnTo>
                  <a:lnTo>
                    <a:pt x="256222" y="1152778"/>
                  </a:lnTo>
                  <a:lnTo>
                    <a:pt x="8880208" y="1152778"/>
                  </a:lnTo>
                  <a:lnTo>
                    <a:pt x="8926254" y="1148652"/>
                  </a:lnTo>
                  <a:lnTo>
                    <a:pt x="8969592" y="1136753"/>
                  </a:lnTo>
                  <a:lnTo>
                    <a:pt x="9009499" y="1117806"/>
                  </a:lnTo>
                  <a:lnTo>
                    <a:pt x="9045250" y="1092535"/>
                  </a:lnTo>
                  <a:lnTo>
                    <a:pt x="9076123" y="1061662"/>
                  </a:lnTo>
                  <a:lnTo>
                    <a:pt x="9101395" y="1025910"/>
                  </a:lnTo>
                  <a:lnTo>
                    <a:pt x="9120341" y="986004"/>
                  </a:lnTo>
                  <a:lnTo>
                    <a:pt x="9132240" y="942666"/>
                  </a:lnTo>
                  <a:lnTo>
                    <a:pt x="9136367" y="896619"/>
                  </a:lnTo>
                  <a:lnTo>
                    <a:pt x="9136367" y="256158"/>
                  </a:lnTo>
                  <a:lnTo>
                    <a:pt x="9132240" y="210112"/>
                  </a:lnTo>
                  <a:lnTo>
                    <a:pt x="9120341" y="166774"/>
                  </a:lnTo>
                  <a:lnTo>
                    <a:pt x="9101395" y="126868"/>
                  </a:lnTo>
                  <a:lnTo>
                    <a:pt x="9076123" y="91116"/>
                  </a:lnTo>
                  <a:lnTo>
                    <a:pt x="9045250" y="60243"/>
                  </a:lnTo>
                  <a:lnTo>
                    <a:pt x="9009499" y="34972"/>
                  </a:lnTo>
                  <a:lnTo>
                    <a:pt x="8969592" y="16025"/>
                  </a:lnTo>
                  <a:lnTo>
                    <a:pt x="8926254" y="4126"/>
                  </a:lnTo>
                  <a:lnTo>
                    <a:pt x="8880208" y="0"/>
                  </a:lnTo>
                  <a:close/>
                </a:path>
              </a:pathLst>
            </a:custGeom>
            <a:solidFill>
              <a:srgbClr val="465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011" y="2180843"/>
              <a:ext cx="9137015" cy="1648460"/>
            </a:xfrm>
            <a:custGeom>
              <a:avLst/>
              <a:gdLst/>
              <a:ahLst/>
              <a:cxnLst/>
              <a:rect l="l" t="t" r="r" b="b"/>
              <a:pathLst>
                <a:path w="9137015" h="1648460">
                  <a:moveTo>
                    <a:pt x="3142869" y="0"/>
                  </a:moveTo>
                  <a:lnTo>
                    <a:pt x="0" y="0"/>
                  </a:lnTo>
                  <a:lnTo>
                    <a:pt x="0" y="412115"/>
                  </a:lnTo>
                  <a:lnTo>
                    <a:pt x="0" y="824230"/>
                  </a:lnTo>
                  <a:lnTo>
                    <a:pt x="0" y="1236345"/>
                  </a:lnTo>
                  <a:lnTo>
                    <a:pt x="0" y="1648460"/>
                  </a:lnTo>
                  <a:lnTo>
                    <a:pt x="3142869" y="1648460"/>
                  </a:lnTo>
                  <a:lnTo>
                    <a:pt x="3142869" y="1236345"/>
                  </a:lnTo>
                  <a:lnTo>
                    <a:pt x="3142869" y="824230"/>
                  </a:lnTo>
                  <a:lnTo>
                    <a:pt x="3142869" y="412115"/>
                  </a:lnTo>
                  <a:lnTo>
                    <a:pt x="3142869" y="0"/>
                  </a:lnTo>
                  <a:close/>
                </a:path>
                <a:path w="9137015" h="1648460">
                  <a:moveTo>
                    <a:pt x="9136494" y="0"/>
                  </a:moveTo>
                  <a:lnTo>
                    <a:pt x="7711173" y="0"/>
                  </a:lnTo>
                  <a:lnTo>
                    <a:pt x="6285852" y="0"/>
                  </a:lnTo>
                  <a:lnTo>
                    <a:pt x="3142983" y="0"/>
                  </a:lnTo>
                  <a:lnTo>
                    <a:pt x="3142983" y="412115"/>
                  </a:lnTo>
                  <a:lnTo>
                    <a:pt x="3142983" y="824230"/>
                  </a:lnTo>
                  <a:lnTo>
                    <a:pt x="3142983" y="1236345"/>
                  </a:lnTo>
                  <a:lnTo>
                    <a:pt x="3142983" y="1648460"/>
                  </a:lnTo>
                  <a:lnTo>
                    <a:pt x="6285852" y="1648460"/>
                  </a:lnTo>
                  <a:lnTo>
                    <a:pt x="7711173" y="1648460"/>
                  </a:lnTo>
                  <a:lnTo>
                    <a:pt x="9136494" y="1648460"/>
                  </a:lnTo>
                  <a:lnTo>
                    <a:pt x="9136494" y="1236345"/>
                  </a:lnTo>
                  <a:lnTo>
                    <a:pt x="9136494" y="824230"/>
                  </a:lnTo>
                  <a:lnTo>
                    <a:pt x="9136494" y="412115"/>
                  </a:lnTo>
                  <a:lnTo>
                    <a:pt x="913649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4273" y="530097"/>
            <a:ext cx="90232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7" name="object 7"/>
          <p:cNvSpPr/>
          <p:nvPr/>
        </p:nvSpPr>
        <p:spPr>
          <a:xfrm>
            <a:off x="627011" y="163576"/>
            <a:ext cx="1476375" cy="274320"/>
          </a:xfrm>
          <a:custGeom>
            <a:avLst/>
            <a:gdLst/>
            <a:ahLst/>
            <a:cxnLst/>
            <a:rect l="l" t="t" r="r" b="b"/>
            <a:pathLst>
              <a:path w="1476375" h="274320">
                <a:moveTo>
                  <a:pt x="1339202" y="0"/>
                </a:moveTo>
                <a:lnTo>
                  <a:pt x="136931" y="0"/>
                </a:lnTo>
                <a:lnTo>
                  <a:pt x="93649" y="6984"/>
                </a:lnTo>
                <a:lnTo>
                  <a:pt x="56060" y="26436"/>
                </a:lnTo>
                <a:lnTo>
                  <a:pt x="26418" y="56098"/>
                </a:lnTo>
                <a:lnTo>
                  <a:pt x="6980" y="93715"/>
                </a:lnTo>
                <a:lnTo>
                  <a:pt x="0" y="137032"/>
                </a:lnTo>
                <a:lnTo>
                  <a:pt x="6980" y="180288"/>
                </a:lnTo>
                <a:lnTo>
                  <a:pt x="26418" y="217867"/>
                </a:lnTo>
                <a:lnTo>
                  <a:pt x="56060" y="247510"/>
                </a:lnTo>
                <a:lnTo>
                  <a:pt x="93649" y="266955"/>
                </a:lnTo>
                <a:lnTo>
                  <a:pt x="136931" y="273938"/>
                </a:lnTo>
                <a:lnTo>
                  <a:pt x="1339202" y="273938"/>
                </a:lnTo>
                <a:lnTo>
                  <a:pt x="1382457" y="266955"/>
                </a:lnTo>
                <a:lnTo>
                  <a:pt x="1420037" y="247510"/>
                </a:lnTo>
                <a:lnTo>
                  <a:pt x="1449680" y="217867"/>
                </a:lnTo>
                <a:lnTo>
                  <a:pt x="1469124" y="180288"/>
                </a:lnTo>
                <a:lnTo>
                  <a:pt x="1476108" y="137032"/>
                </a:lnTo>
                <a:lnTo>
                  <a:pt x="1469124" y="93715"/>
                </a:lnTo>
                <a:lnTo>
                  <a:pt x="1449680" y="56098"/>
                </a:lnTo>
                <a:lnTo>
                  <a:pt x="1420037" y="26436"/>
                </a:lnTo>
                <a:lnTo>
                  <a:pt x="1382457" y="6984"/>
                </a:lnTo>
                <a:lnTo>
                  <a:pt x="1339202" y="0"/>
                </a:lnTo>
                <a:close/>
              </a:path>
            </a:pathLst>
          </a:custGeom>
          <a:solidFill>
            <a:srgbClr val="4655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406" y="223773"/>
            <a:ext cx="12071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организации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9</a:t>
            </a:fld>
            <a:endParaRPr spc="-25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88440"/>
              </p:ext>
            </p:extLst>
          </p:nvPr>
        </p:nvGraphicFramePr>
        <p:xfrm>
          <a:off x="620661" y="1370457"/>
          <a:ext cx="9137650" cy="2538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50"/>
                <a:gridCol w="3143250"/>
                <a:gridCol w="1425575"/>
                <a:gridCol w="1425575"/>
              </a:tblGrid>
              <a:tr h="80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23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КОМПАНИИ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712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260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ВЫРУЧКА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454025">
                        <a:lnSpc>
                          <a:spcPct val="100000"/>
                        </a:lnSpc>
                      </a:pPr>
                      <a:r>
                        <a:rPr lang="ru-RU" sz="900" b="1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млрд</a:t>
                      </a:r>
                      <a:r>
                        <a:rPr sz="900" b="1" dirty="0" smtClean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900" b="1" spc="-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РАБОЧИЕ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чел.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ООО «УК «Разрез Кийзасский»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8978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угля, за исключением антрацита, угля коксующегося и угля бурого, открытым способом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900" b="1" spc="-25" dirty="0" smtClean="0">
                          <a:latin typeface="Arial"/>
                          <a:cs typeface="Arial"/>
                        </a:rPr>
                        <a:t>471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ПАО  «Южный Кузбасс»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</a:rPr>
                        <a:t/>
                      </a:r>
                      <a:br>
                        <a:rPr lang="ru-RU" sz="900" b="1" dirty="0">
                          <a:effectLst/>
                        </a:rPr>
                      </a:br>
                      <a:r>
                        <a:rPr lang="ru-RU" sz="900" b="1" dirty="0" smtClean="0">
                          <a:effectLst/>
                        </a:rPr>
                        <a:t>    Обогащение </a:t>
                      </a:r>
                      <a:r>
                        <a:rPr lang="ru-RU" sz="900" b="1" dirty="0">
                          <a:effectLst/>
                        </a:rPr>
                        <a:t>угля</a:t>
                      </a:r>
                      <a:endParaRPr lang="ru-RU" sz="900" dirty="0">
                        <a:effectLst/>
                      </a:endParaRPr>
                    </a:p>
                  </a:txBody>
                  <a:tcPr marL="95250" marR="95250" marT="76200" marB="7620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900" b="1" dirty="0" smtClean="0">
                          <a:latin typeface="Times New Roman"/>
                          <a:cs typeface="Times New Roman"/>
                        </a:rPr>
                        <a:t>1808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ТУ ГРЭС АО «Кузбассэнерго»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b="1" dirty="0">
                        <a:latin typeface="+mn-lt"/>
                        <a:cs typeface="Times New Roman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и продажу электро- и тепловой энергии, а также обеспечивает передачу тепла.</a:t>
                      </a:r>
                      <a:endParaRPr sz="900" b="1" dirty="0">
                        <a:latin typeface="+mn-lt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(194 кВт/ч)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lang="ru-RU" sz="9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b="1" dirty="0" smtClean="0">
                          <a:latin typeface="Times New Roman"/>
                          <a:cs typeface="Times New Roman"/>
                        </a:rPr>
                        <a:t>800</a:t>
                      </a: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ООО «Разрез Кузнецкий Южный»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угля, за исключением антрацита, угля коксующегося и угля бурого, открытым способом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4,2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900" b="1" spc="-25" dirty="0" smtClean="0">
                          <a:latin typeface="Arial"/>
                          <a:cs typeface="Arial"/>
                        </a:rPr>
                        <a:t>131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962</Words>
  <Application>Microsoft Office PowerPoint</Application>
  <PresentationFormat>Лист A4 (210x297 мм)</PresentationFormat>
  <Paragraphs>341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ПРЕИМУЩЕСТВА МЫСКОВСКОГО ГОРОДСКОГО ОКРУГА</vt:lpstr>
      <vt:lpstr>ОБЩАЯ ХАРАКТЕРИСТИКА МЫСКОВСКОГО ГОРОДСКОГО ОКРУГА</vt:lpstr>
      <vt:lpstr>СОЦИАЛЬНО-ЭКОНОМИЧЕСКИЕ ПОКАЗАТЕЛИ МЫСКОВСКОГО ГОРОДСКОГО ОКРУГА</vt:lpstr>
      <vt:lpstr>ЗАНЯТОСТЬ И ДОХОДЫ НАСЕЛЕНИЯ</vt:lpstr>
      <vt:lpstr>РЕСУРСНАЯ БАЗА</vt:lpstr>
      <vt:lpstr>СОЦИАЛЬНАЯ ИНФРАСТРУКТУРА</vt:lpstr>
      <vt:lpstr>ПРЕДПРИНИМАТЕЛЬСТВО</vt:lpstr>
      <vt:lpstr>ОСНОВНЫЕ ОРГАНИЗАЦИИ</vt:lpstr>
      <vt:lpstr>ДОСТОПРИМЕЧАТЕЛЬНОСТИ</vt:lpstr>
      <vt:lpstr>БЛАГОУСТРОЙСТВО</vt:lpstr>
      <vt:lpstr>БЛАГОУСТРОЙСТВО</vt:lpstr>
      <vt:lpstr>СВОБОДНЫЕ ИНВЕСТИЦИОННЫЕ ПЛОЩАДКИ</vt:lpstr>
      <vt:lpstr>МЕРЫ ГОСУДАРСТВЕННОЙ ПОДДЕРЖКИ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Учёт</cp:lastModifiedBy>
  <cp:revision>100</cp:revision>
  <dcterms:created xsi:type="dcterms:W3CDTF">2025-01-13T06:56:55Z</dcterms:created>
  <dcterms:modified xsi:type="dcterms:W3CDTF">2025-01-15T10:00:22Z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2025-01-13T00:00:00Z</vt:filetime>
  </property>
  <property fmtid="{D5CDD505-2E9C-101B-9397-08002B2CF9AE}" pid="5" name="Producer">
    <vt:lpwstr>Microsoft® PowerPoint® 2010</vt:lpwstr>
  </property>
</Properties>
</file>