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10" r:id="rId2"/>
    <p:sldId id="283" r:id="rId3"/>
    <p:sldId id="284" r:id="rId4"/>
    <p:sldId id="282" r:id="rId5"/>
    <p:sldId id="285" r:id="rId6"/>
    <p:sldId id="286" r:id="rId7"/>
    <p:sldId id="287" r:id="rId8"/>
    <p:sldId id="288" r:id="rId9"/>
    <p:sldId id="289" r:id="rId10"/>
    <p:sldId id="290" r:id="rId11"/>
    <p:sldId id="312" r:id="rId12"/>
    <p:sldId id="313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6" r:id="rId25"/>
    <p:sldId id="307" r:id="rId26"/>
    <p:sldId id="314" r:id="rId27"/>
    <p:sldId id="315" r:id="rId28"/>
    <p:sldId id="305" r:id="rId29"/>
    <p:sldId id="316" r:id="rId30"/>
    <p:sldId id="309" r:id="rId31"/>
    <p:sldId id="303" r:id="rId32"/>
    <p:sldId id="280" r:id="rId33"/>
    <p:sldId id="308" r:id="rId34"/>
    <p:sldId id="276" r:id="rId35"/>
    <p:sldId id="311" r:id="rId36"/>
  </p:sldIdLst>
  <p:sldSz cx="11522075" cy="6480175"/>
  <p:notesSz cx="6797675" cy="9928225"/>
  <p:defaultTextStyle>
    <a:defPPr>
      <a:defRPr lang="ru-RU"/>
    </a:defPPr>
    <a:lvl1pPr marL="0" algn="l" defTabSz="102217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11089" algn="l" defTabSz="102217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22173" algn="l" defTabSz="102217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533262" algn="l" defTabSz="102217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044349" algn="l" defTabSz="102217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555436" algn="l" defTabSz="102217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066522" algn="l" defTabSz="102217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577609" algn="l" defTabSz="102217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088699" algn="l" defTabSz="1022173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  <p15:guide id="3" orient="horz" pos="2042">
          <p15:clr>
            <a:srgbClr val="A4A3A4"/>
          </p15:clr>
        </p15:guide>
        <p15:guide id="4" pos="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0B5"/>
    <a:srgbClr val="3D6595"/>
    <a:srgbClr val="335D6A"/>
    <a:srgbClr val="2A5243"/>
    <a:srgbClr val="3B4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75" d="100"/>
          <a:sy n="75" d="100"/>
        </p:scale>
        <p:origin x="780" y="270"/>
      </p:cViewPr>
      <p:guideLst>
        <p:guide orient="horz" pos="2041"/>
        <p:guide pos="681"/>
        <p:guide orient="horz" pos="2042"/>
        <p:guide pos="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объема инвестиций</a:t>
            </a:r>
            <a:endParaRPr 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Инвестиции в основной капитал, млн. руб.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4106.3999999999996</c:v>
                </c:pt>
                <c:pt idx="1">
                  <c:v>9260.9</c:v>
                </c:pt>
                <c:pt idx="2">
                  <c:v>4519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675312"/>
        <c:axId val="441507224"/>
      </c:barChart>
      <c:catAx>
        <c:axId val="13167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1507224"/>
        <c:crosses val="autoZero"/>
        <c:auto val="1"/>
        <c:lblAlgn val="ctr"/>
        <c:lblOffset val="100"/>
        <c:noMultiLvlLbl val="0"/>
      </c:catAx>
      <c:valAx>
        <c:axId val="441507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16753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A1D4F-647D-4223-9C7D-D8745841040A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E807A-F130-43BB-BD6C-7F08F65FAA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68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063" algn="l" defTabSz="9141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124" algn="l" defTabSz="9141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187" algn="l" defTabSz="9141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251" algn="l" defTabSz="9141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14" algn="l" defTabSz="9141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375" algn="l" defTabSz="9141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436" algn="l" defTabSz="9141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499" algn="l" defTabSz="9141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5" y="2013062"/>
            <a:ext cx="9793765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3" y="3672101"/>
            <a:ext cx="8065453" cy="16560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7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8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14"/>
            <a:ext cx="3030548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5" y="273014"/>
            <a:ext cx="8903604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6" y="4164116"/>
            <a:ext cx="9793765" cy="1287034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6" y="2746581"/>
            <a:ext cx="9793765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08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221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3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54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65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7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86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6"/>
            <a:ext cx="5967074" cy="449112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6" y="1587046"/>
            <a:ext cx="5967076" cy="4491122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5" y="259517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10" y="1450543"/>
            <a:ext cx="5090916" cy="60451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1089" indent="0">
              <a:buNone/>
              <a:defRPr sz="2200" b="1"/>
            </a:lvl2pPr>
            <a:lvl3pPr marL="1022173" indent="0">
              <a:buNone/>
              <a:defRPr sz="2200" b="1"/>
            </a:lvl3pPr>
            <a:lvl4pPr marL="1533262" indent="0">
              <a:buNone/>
              <a:defRPr sz="1900" b="1"/>
            </a:lvl4pPr>
            <a:lvl5pPr marL="2044349" indent="0">
              <a:buNone/>
              <a:defRPr sz="1900" b="1"/>
            </a:lvl5pPr>
            <a:lvl6pPr marL="2555436" indent="0">
              <a:buNone/>
              <a:defRPr sz="1900" b="1"/>
            </a:lvl6pPr>
            <a:lvl7pPr marL="3066522" indent="0">
              <a:buNone/>
              <a:defRPr sz="1900" b="1"/>
            </a:lvl7pPr>
            <a:lvl8pPr marL="3577609" indent="0">
              <a:buNone/>
              <a:defRPr sz="1900" b="1"/>
            </a:lvl8pPr>
            <a:lvl9pPr marL="408869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10" y="2055063"/>
            <a:ext cx="5090916" cy="373360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64" y="1450543"/>
            <a:ext cx="5092917" cy="60451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11089" indent="0">
              <a:buNone/>
              <a:defRPr sz="2200" b="1"/>
            </a:lvl2pPr>
            <a:lvl3pPr marL="1022173" indent="0">
              <a:buNone/>
              <a:defRPr sz="2200" b="1"/>
            </a:lvl3pPr>
            <a:lvl4pPr marL="1533262" indent="0">
              <a:buNone/>
              <a:defRPr sz="1900" b="1"/>
            </a:lvl4pPr>
            <a:lvl5pPr marL="2044349" indent="0">
              <a:buNone/>
              <a:defRPr sz="1900" b="1"/>
            </a:lvl5pPr>
            <a:lvl6pPr marL="2555436" indent="0">
              <a:buNone/>
              <a:defRPr sz="1900" b="1"/>
            </a:lvl6pPr>
            <a:lvl7pPr marL="3066522" indent="0">
              <a:buNone/>
              <a:defRPr sz="1900" b="1"/>
            </a:lvl7pPr>
            <a:lvl8pPr marL="3577609" indent="0">
              <a:buNone/>
              <a:defRPr sz="1900" b="1"/>
            </a:lvl8pPr>
            <a:lvl9pPr marL="4088699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64" y="2055063"/>
            <a:ext cx="5092917" cy="373360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8" y="258009"/>
            <a:ext cx="3790685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7" y="258010"/>
            <a:ext cx="6441162" cy="553065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8" y="1356040"/>
            <a:ext cx="3790685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089" indent="0">
              <a:buNone/>
              <a:defRPr sz="1300"/>
            </a:lvl2pPr>
            <a:lvl3pPr marL="1022173" indent="0">
              <a:buNone/>
              <a:defRPr sz="1100"/>
            </a:lvl3pPr>
            <a:lvl4pPr marL="1533262" indent="0">
              <a:buNone/>
              <a:defRPr sz="1000"/>
            </a:lvl4pPr>
            <a:lvl5pPr marL="2044349" indent="0">
              <a:buNone/>
              <a:defRPr sz="1000"/>
            </a:lvl5pPr>
            <a:lvl6pPr marL="2555436" indent="0">
              <a:buNone/>
              <a:defRPr sz="1000"/>
            </a:lvl6pPr>
            <a:lvl7pPr marL="3066522" indent="0">
              <a:buNone/>
              <a:defRPr sz="1000"/>
            </a:lvl7pPr>
            <a:lvl8pPr marL="3577609" indent="0">
              <a:buNone/>
              <a:defRPr sz="1000"/>
            </a:lvl8pPr>
            <a:lvl9pPr marL="408869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19" y="4536125"/>
            <a:ext cx="6913245" cy="5355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19" y="579024"/>
            <a:ext cx="6913245" cy="3888105"/>
          </a:xfrm>
        </p:spPr>
        <p:txBody>
          <a:bodyPr/>
          <a:lstStyle>
            <a:lvl1pPr marL="0" indent="0">
              <a:buNone/>
              <a:defRPr sz="3700"/>
            </a:lvl1pPr>
            <a:lvl2pPr marL="511089" indent="0">
              <a:buNone/>
              <a:defRPr sz="3200"/>
            </a:lvl2pPr>
            <a:lvl3pPr marL="1022173" indent="0">
              <a:buNone/>
              <a:defRPr sz="2600"/>
            </a:lvl3pPr>
            <a:lvl4pPr marL="1533262" indent="0">
              <a:buNone/>
              <a:defRPr sz="2200"/>
            </a:lvl4pPr>
            <a:lvl5pPr marL="2044349" indent="0">
              <a:buNone/>
              <a:defRPr sz="2200"/>
            </a:lvl5pPr>
            <a:lvl6pPr marL="2555436" indent="0">
              <a:buNone/>
              <a:defRPr sz="2200"/>
            </a:lvl6pPr>
            <a:lvl7pPr marL="3066522" indent="0">
              <a:buNone/>
              <a:defRPr sz="2200"/>
            </a:lvl7pPr>
            <a:lvl8pPr marL="3577609" indent="0">
              <a:buNone/>
              <a:defRPr sz="2200"/>
            </a:lvl8pPr>
            <a:lvl9pPr marL="4088699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19" y="5071645"/>
            <a:ext cx="6913245" cy="760519"/>
          </a:xfrm>
        </p:spPr>
        <p:txBody>
          <a:bodyPr/>
          <a:lstStyle>
            <a:lvl1pPr marL="0" indent="0">
              <a:buNone/>
              <a:defRPr sz="1600"/>
            </a:lvl1pPr>
            <a:lvl2pPr marL="511089" indent="0">
              <a:buNone/>
              <a:defRPr sz="1300"/>
            </a:lvl2pPr>
            <a:lvl3pPr marL="1022173" indent="0">
              <a:buNone/>
              <a:defRPr sz="1100"/>
            </a:lvl3pPr>
            <a:lvl4pPr marL="1533262" indent="0">
              <a:buNone/>
              <a:defRPr sz="1000"/>
            </a:lvl4pPr>
            <a:lvl5pPr marL="2044349" indent="0">
              <a:buNone/>
              <a:defRPr sz="1000"/>
            </a:lvl5pPr>
            <a:lvl6pPr marL="2555436" indent="0">
              <a:buNone/>
              <a:defRPr sz="1000"/>
            </a:lvl6pPr>
            <a:lvl7pPr marL="3066522" indent="0">
              <a:buNone/>
              <a:defRPr sz="1000"/>
            </a:lvl7pPr>
            <a:lvl8pPr marL="3577609" indent="0">
              <a:buNone/>
              <a:defRPr sz="1000"/>
            </a:lvl8pPr>
            <a:lvl9pPr marL="408869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5" y="259517"/>
            <a:ext cx="10369868" cy="1080029"/>
          </a:xfrm>
          <a:prstGeom prst="rect">
            <a:avLst/>
          </a:prstGeom>
        </p:spPr>
        <p:txBody>
          <a:bodyPr vert="horz" lIns="102217" tIns="51109" rIns="102217" bIns="5110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5" y="1512042"/>
            <a:ext cx="10369868" cy="4276616"/>
          </a:xfrm>
          <a:prstGeom prst="rect">
            <a:avLst/>
          </a:prstGeom>
        </p:spPr>
        <p:txBody>
          <a:bodyPr vert="horz" lIns="102217" tIns="51109" rIns="102217" bIns="5110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7" y="6006166"/>
            <a:ext cx="2688485" cy="345010"/>
          </a:xfrm>
          <a:prstGeom prst="rect">
            <a:avLst/>
          </a:prstGeom>
        </p:spPr>
        <p:txBody>
          <a:bodyPr vert="horz" lIns="102217" tIns="51109" rIns="102217" bIns="51109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BE7D-50CA-4F7A-A4F8-78429D7D0587}" type="datetimeFigureOut">
              <a:rPr lang="ru-RU" smtClean="0"/>
              <a:pPr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6" y="6006166"/>
            <a:ext cx="3648657" cy="345010"/>
          </a:xfrm>
          <a:prstGeom prst="rect">
            <a:avLst/>
          </a:prstGeom>
        </p:spPr>
        <p:txBody>
          <a:bodyPr vert="horz" lIns="102217" tIns="51109" rIns="102217" bIns="51109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6"/>
            <a:ext cx="2688485" cy="345010"/>
          </a:xfrm>
          <a:prstGeom prst="rect">
            <a:avLst/>
          </a:prstGeom>
        </p:spPr>
        <p:txBody>
          <a:bodyPr vert="horz" lIns="102217" tIns="51109" rIns="102217" bIns="51109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2173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317" indent="-383317" algn="l" defTabSz="1022173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30515" indent="-319431" algn="l" defTabSz="1022173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718" indent="-255545" algn="l" defTabSz="102217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8805" indent="-255545" algn="l" defTabSz="1022173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9893" indent="-255545" algn="l" defTabSz="1022173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0981" indent="-255545" algn="l" defTabSz="102217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2066" indent="-255545" algn="l" defTabSz="102217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3154" indent="-255545" algn="l" defTabSz="102217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4242" indent="-255545" algn="l" defTabSz="102217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17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11089" algn="l" defTabSz="102217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173" algn="l" defTabSz="102217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262" algn="l" defTabSz="102217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349" algn="l" defTabSz="102217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55436" algn="l" defTabSz="102217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066522" algn="l" defTabSz="102217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577609" algn="l" defTabSz="102217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088699" algn="l" defTabSz="1022173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hart" Target="../charts/chart1.xml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8.pn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30.png"/><Relationship Id="rId7" Type="http://schemas.openxmlformats.org/officeDocument/2006/relationships/image" Target="../media/image7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2.png"/><Relationship Id="rId7" Type="http://schemas.openxmlformats.org/officeDocument/2006/relationships/image" Target="../media/image1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" y="1588"/>
            <a:ext cx="10493375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28700" y="4171950"/>
            <a:ext cx="4084638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22482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3B4555"/>
              </a:solidFill>
              <a:latin typeface="Futura PT Book" pitchFamily="34" charset="-52"/>
              <a:cs typeface="+mn-cs"/>
            </a:endParaRPr>
          </a:p>
          <a:p>
            <a:pPr marL="273050" indent="-273050" defTabSz="1022482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>
              <a:solidFill>
                <a:srgbClr val="3B4555"/>
              </a:solidFill>
              <a:latin typeface="Futura PT Book" pitchFamily="34" charset="-52"/>
              <a:cs typeface="+mn-cs"/>
            </a:endParaRPr>
          </a:p>
        </p:txBody>
      </p:sp>
      <p:sp>
        <p:nvSpPr>
          <p:cNvPr id="13316" name="TextBox 8"/>
          <p:cNvSpPr txBox="1">
            <a:spLocks noChangeArrowheads="1"/>
          </p:cNvSpPr>
          <p:nvPr/>
        </p:nvSpPr>
        <p:spPr bwMode="auto">
          <a:xfrm>
            <a:off x="2665413" y="576263"/>
            <a:ext cx="8636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100" dirty="0">
                <a:latin typeface="Calibri" pitchFamily="34" charset="0"/>
              </a:rPr>
              <a:t>Логотипа</a:t>
            </a:r>
          </a:p>
          <a:p>
            <a:pPr algn="ctr"/>
            <a:r>
              <a:rPr lang="ru-RU" sz="1100" dirty="0">
                <a:latin typeface="Calibri" pitchFamily="34" charset="0"/>
              </a:rPr>
              <a:t>ведомства</a:t>
            </a:r>
          </a:p>
        </p:txBody>
      </p:sp>
      <p:sp>
        <p:nvSpPr>
          <p:cNvPr id="13318" name="TextBox 10"/>
          <p:cNvSpPr txBox="1">
            <a:spLocks noChangeArrowheads="1"/>
          </p:cNvSpPr>
          <p:nvPr/>
        </p:nvSpPr>
        <p:spPr bwMode="auto">
          <a:xfrm>
            <a:off x="936501" y="2303983"/>
            <a:ext cx="94329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95288"/>
            <a:r>
              <a:rPr lang="ru-RU" sz="3600" b="1" i="1" dirty="0" smtClean="0">
                <a:solidFill>
                  <a:srgbClr val="3B4555"/>
                </a:solidFill>
                <a:latin typeface="Arial Black" pitchFamily="34" charset="0"/>
                <a:cs typeface="Arial" panose="020B0604020202020204" pitchFamily="34" charset="0"/>
              </a:rPr>
              <a:t>Инвестиционный потенциал </a:t>
            </a:r>
          </a:p>
          <a:p>
            <a:pPr defTabSz="395288"/>
            <a:r>
              <a:rPr lang="ru-RU" sz="3600" b="1" i="1" dirty="0" smtClean="0">
                <a:solidFill>
                  <a:srgbClr val="3B4555"/>
                </a:solidFill>
                <a:latin typeface="Arial Black" pitchFamily="34" charset="0"/>
                <a:cs typeface="Arial" panose="020B0604020202020204" pitchFamily="34" charset="0"/>
              </a:rPr>
              <a:t>моногорода Мыски</a:t>
            </a:r>
            <a:endParaRPr lang="ru-RU" sz="3600" b="1" i="1" dirty="0">
              <a:solidFill>
                <a:srgbClr val="3B4555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myskiadmin.ru/static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685" y="575791"/>
            <a:ext cx="912405" cy="1008112"/>
          </a:xfrm>
          <a:prstGeom prst="rect">
            <a:avLst/>
          </a:prstGeom>
          <a:noFill/>
        </p:spPr>
      </p:pic>
      <p:sp>
        <p:nvSpPr>
          <p:cNvPr id="30722" name="AutoShape 2" descr="Герб Кемеровской области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Герб Кемеровской области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Депутаты утвердили новый герб Кузбасса – Коммерсантъ Новосибир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501" y="431775"/>
            <a:ext cx="139497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4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1007839"/>
            <a:ext cx="576064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ул. Комарова 11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малоэтажная жилая застройка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0,19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Зона малоэтажной жилой застройки.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теплоснабжения, 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346" y="1799927"/>
            <a:ext cx="5280329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5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1007839"/>
            <a:ext cx="576064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ул. Комарова 13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малоэтажная жилая застройка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0,1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Зона малоэтажной жилой застройки.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теплоснабжения, 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админ\Downloads\ул. Комарова 13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8403" y="1871935"/>
            <a:ext cx="535524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30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6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1007839"/>
            <a:ext cx="576064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ул. Комарова 15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малоэтажная жилая застройка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0,1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Зона малоэтажной жилой застройки.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теплоснабжения, 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админ\Downloads\ул. Комарова 15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8801" y="1603833"/>
            <a:ext cx="5643274" cy="391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539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7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847864"/>
            <a:ext cx="576064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примерно в 18-ти метрах юго-восточнее жилого дома № 4 по ул. Олимпийская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рынка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на территории участка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0,5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проект планировки и проект межевания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теплоснабжения, 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9109" y="1511895"/>
            <a:ext cx="4868660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8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698845"/>
            <a:ext cx="590465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i="1" dirty="0" smtClean="0"/>
              <a:t>: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Мыски, ул. Мира, примерно в 10 метрах восточнее земельного участка с кадастровым №42:29:0103008:353 (магазина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Камаз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")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объектов СТО, придорожный сервис,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шиномонтаж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0,11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коммунальная зона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электрические сети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5093" y="1799927"/>
            <a:ext cx="4881844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9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863823"/>
            <a:ext cx="576064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восточнее ул. Мира, 2в, восточнее земельного участка с кадастровым №42:29:0103003:388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объектов СТО, придорожный сервис,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шиномонтаж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0,5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коммунальная зона.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9069" y="1727919"/>
            <a:ext cx="5328592" cy="37726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10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863823"/>
            <a:ext cx="676875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напротив дома 4 по ул. 50 лет Пионерии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торгового центра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0,156 га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публичные слушания. Земельный участок получил условное разрешение под проектирование и строительство торговых предприятий. Получены технические условия с эксплуатирующими организациями.        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теплоснабжения, электрические сети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9189" y="2015951"/>
            <a:ext cx="4261525" cy="3017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11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1007839"/>
            <a:ext cx="57606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территория бывшего комбикормового завода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объектов коммерческой деятельности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:8,8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коммунальная зона  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9069" y="1943943"/>
            <a:ext cx="518696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12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1007839"/>
            <a:ext cx="576064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Мыски, ул. Транспортная, 8а, территория бывшего комбикормового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объектов экстремальных видов спорта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картодром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1,079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коммунальная зона  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myskiadmin.ru/media/texteditor/2022/05/20/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93" y="1415827"/>
            <a:ext cx="4916587" cy="417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13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1007839"/>
            <a:ext cx="57606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Мыски, ул. Транспортная, 2а  (территория бывшего комбикормового завода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производственных объектов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:1,079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коммунальная зона  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81" y="1459411"/>
            <a:ext cx="3816424" cy="4012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7101" y="3456111"/>
            <a:ext cx="590186" cy="6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3365" y="3528119"/>
            <a:ext cx="651621" cy="65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00797" y="2231975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4853" y="791815"/>
            <a:ext cx="583550" cy="71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городской округ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6861" y="1007839"/>
            <a:ext cx="18722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Часовой пояс</a:t>
            </a:r>
          </a:p>
          <a:p>
            <a:pPr algn="r"/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UTC 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+7:00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1117" y="863823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Административный центр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Мыски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77061" y="1151855"/>
            <a:ext cx="109726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9073405" y="863823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Численность населения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41 229 человек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89" y="935831"/>
            <a:ext cx="534119" cy="48605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04853" y="1943943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Площадь городского округа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95,4 кв.км.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125" y="2015951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Продолжительность жизни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69 лет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 l="74904" t="35437" r="3511" b="11407"/>
          <a:stretch>
            <a:fillRect/>
          </a:stretch>
        </p:blipFill>
        <p:spPr bwMode="auto">
          <a:xfrm>
            <a:off x="504453" y="1007839"/>
            <a:ext cx="280831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65093" y="2303983"/>
            <a:ext cx="780708" cy="63571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9001397" y="2087959"/>
            <a:ext cx="2088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Индекс промышленного производства</a:t>
            </a:r>
          </a:p>
          <a:p>
            <a:pPr algn="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104,1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57" y="2159967"/>
            <a:ext cx="829697" cy="77669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104853" y="3384103"/>
            <a:ext cx="2088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Объем инвестиций в основной капитал на душу населения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220,2 тыс. руб.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12765" y="3456111"/>
            <a:ext cx="892626" cy="97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6697141" y="3456111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Трудоспособное население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22 771человек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145413" y="3528119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Средняя заработная плата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79 267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217421" y="4680247"/>
            <a:ext cx="20882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Уровень безработицы</a:t>
            </a:r>
          </a:p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0,4 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%</a:t>
            </a:r>
            <a:endParaRPr lang="ru-RU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641357" y="5040287"/>
            <a:ext cx="1233678" cy="69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481509503"/>
              </p:ext>
            </p:extLst>
          </p:nvPr>
        </p:nvGraphicFramePr>
        <p:xfrm>
          <a:off x="5545013" y="4379442"/>
          <a:ext cx="2952328" cy="1861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288429" y="5184303"/>
            <a:ext cx="5184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95% городского населения, 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5%-сельское население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Расстояние до Кемерово – 282 км;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Новокузнецк – 60 км; Междуреченск – 30 км. 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61237" y="6120407"/>
            <a:ext cx="9361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9 месяцев 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14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1007839"/>
            <a:ext cx="57606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округ, пос.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Тоз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объектов рекреационного назначения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5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зона рекреационного назначения (отдыха и туризма)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нет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7061" y="1943943"/>
            <a:ext cx="5184576" cy="367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15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1007839"/>
            <a:ext cx="576064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Мыски, восточнее земельного участка с кадастровым №42:29:0101007:44 по адресу ул. Безымянная, 34 (в районе бывшей лесоперевалочной базы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складские помещения, промышленные объекты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:0,36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коммунальная зона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электрические сети, водопроводные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9069" y="1943943"/>
            <a:ext cx="5112966" cy="362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16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1007839"/>
            <a:ext cx="576064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в районе дома № 27 по ул. 50 лет Пионерии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объектов предпринимательской деятельности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0,16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зона многоэтажной жилой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теплоснабжения, 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9069" y="1583903"/>
            <a:ext cx="5186959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17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847864"/>
            <a:ext cx="57606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в 200 метрах на северо-запад от здания школы № 5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многоэтажной жилой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10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зона многоэтажной жилой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myskiadmin.ru/media/texteditor/2022/05/20/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3085" y="1583903"/>
            <a:ext cx="5093017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18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847864"/>
            <a:ext cx="57606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квартал 18, земельный участок №15 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объектов предпринимательской деятельности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0,1627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зона многоэтажной жилой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https://myskiadmin.ru/media/texteditor/2022/05/20/image_bZ4iraQ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1077" y="1439887"/>
            <a:ext cx="5256584" cy="372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19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847864"/>
            <a:ext cx="57606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ул. Тургенева д. 19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малоэтажной и индивидуальной жилой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0,11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зона многоэтажной жилой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админ\Downloads\ул. Тургенева 19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0413" y="2087959"/>
            <a:ext cx="5211226" cy="348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20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847864"/>
            <a:ext cx="57606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ул. Тургенева д. 21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малоэтажной и индивидуальной жилой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0,1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зона многоэтажной жилой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админ\Downloads\ул. Тургенева 21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7963" y="1943943"/>
            <a:ext cx="5355242" cy="370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354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21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847864"/>
            <a:ext cx="57606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ул. Тургенева д. 23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малоэтажной и индивидуальной жилой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0,11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зона многоэтажной жилой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админ\Downloads\ул. Тургенева 23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0809" y="1943943"/>
            <a:ext cx="5571266" cy="362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759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Инвестиционные проекты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349" y="2664023"/>
            <a:ext cx="2703850" cy="3605134"/>
          </a:xfrm>
          <a:prstGeom prst="rect">
            <a:avLst/>
          </a:prstGeom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3584570" y="1425662"/>
            <a:ext cx="6336704" cy="19440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Лысикова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Ольга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Александровна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деятельности: сбор и переработка пластиковых отходов, начала свою деятельность с июня 2022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года.</a:t>
            </a:r>
          </a:p>
          <a:p>
            <a:pPr marL="0" indent="0">
              <a:buNone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6501" y="3851001"/>
            <a:ext cx="5904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 инвестиций:  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9,6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млн. руб. (приобретение линии для изготовления полимер песчаных изделий – колодцы, комплектующие, колпаки, 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тротуарная плитка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8" y="1314565"/>
            <a:ext cx="2298775" cy="22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Инвестиционные проекты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1046129" y="954072"/>
            <a:ext cx="7000924" cy="12144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«Снежный драйв»</a:t>
            </a:r>
            <a:r>
              <a:rPr lang="ru-RU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Горнолыжный комплекс «</a:t>
            </a:r>
            <a:r>
              <a:rPr lang="ru-RU" sz="24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Мрас-Су</a:t>
            </a:r>
            <a:r>
              <a:rPr lang="ru-RU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0" indent="0">
              <a:buNone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60905" y="2168517"/>
            <a:ext cx="6143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(потребность):  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млн. рублей.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Привлекаемые инвестиции необходимы для реализации проекта по модернизации действующего горнолыжного комплекса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User\Desktop\photo_5359418960166110493_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0443" y="2168517"/>
            <a:ext cx="2714644" cy="228601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60377" y="4383095"/>
            <a:ext cx="63579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Эффект: </a:t>
            </a:r>
          </a:p>
          <a:p>
            <a:pPr algn="ctr"/>
            <a:r>
              <a:rPr lang="ru-RU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 – 30;</a:t>
            </a:r>
          </a:p>
          <a:p>
            <a:pPr algn="ctr"/>
            <a:r>
              <a:rPr lang="ru-RU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туристического потока;</a:t>
            </a:r>
          </a:p>
          <a:p>
            <a:pPr algn="ctr"/>
            <a:r>
              <a:rPr lang="ru-RU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внутреннего туризма, </a:t>
            </a:r>
          </a:p>
          <a:p>
            <a:pPr algn="ctr"/>
            <a:r>
              <a:rPr lang="ru-RU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экономики города</a:t>
            </a:r>
          </a:p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0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1152207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Потенциал развития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477" y="791815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Распределение организаций по видам экономической деятельности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453" y="1463417"/>
            <a:ext cx="561662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торговля оптовая и розничная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49;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деятельность по операциям с недвижимым имуществом – 43;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37;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обрабатывающее производство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16;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строительство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18;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административная деятельность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9;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социальное обеспечение – 14;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транспортировка и хранение – 12;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здравоохранение и социальные услуги – 16;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еятельность в области культуры, спорта, организации досуга и развлечений – 12;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страховая и финансовая деятельность – 7;</a:t>
            </a:r>
          </a:p>
          <a:p>
            <a:pPr>
              <a:buFontTx/>
              <a:buChar char="-"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рофессиональная, научная и техническая деятельность – 8;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добыча полезных ископаемых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6;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электроэнергией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4;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деятельность гостиниц и общественного питания – 4;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водоснабжение и водоотведение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2;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еятельность в области информации и связи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4;</a:t>
            </a:r>
            <a:endParaRPr 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прочее – 25.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9109" y="863823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городской округ добывает и производит: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21077" y="1511895"/>
            <a:ext cx="5184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уголь каменистый;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уголь коксующийся;</a:t>
            </a:r>
          </a:p>
          <a:p>
            <a:pPr marL="93663" indent="-93663"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уголь, за исключением антрацита, угля коксующегося и          угля бурого;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уголь и антрацит обогащенные;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пески природные;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изделия хлебобулочные недлительного хранения;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спецодежда;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электроэнергия;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пар и горячая вода.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708" y="701138"/>
            <a:ext cx="4553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Действующие производства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7874" y="1227307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648" y="3391649"/>
            <a:ext cx="271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Шахта «Сибиргинская»</a:t>
            </a:r>
          </a:p>
        </p:txBody>
      </p:sp>
      <p:pic>
        <p:nvPicPr>
          <p:cNvPr id="10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199101" y="3391649"/>
            <a:ext cx="271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Разрез «Сибиргинский»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42424" y="3391649"/>
            <a:ext cx="271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Разрез «Кийзасский»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6501" y="5814292"/>
            <a:ext cx="271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ЦОФ «Сибирь»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9462" y="5859404"/>
            <a:ext cx="271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 ГРЭС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6" y="1622999"/>
            <a:ext cx="3145821" cy="1768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84" y="1622998"/>
            <a:ext cx="3143818" cy="17686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17" y="1622998"/>
            <a:ext cx="2736304" cy="18242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6" y="3779870"/>
            <a:ext cx="3024337" cy="20155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45" y="3816151"/>
            <a:ext cx="2982998" cy="1988665"/>
          </a:xfrm>
          <a:prstGeom prst="rect">
            <a:avLst/>
          </a:prstGeom>
        </p:spPr>
      </p:pic>
      <p:sp>
        <p:nvSpPr>
          <p:cNvPr id="46082" name="AutoShape 2" descr="Угольный разрез «Кузнецкий Южный» на долгие годы обеспечит Кузбасс рабочими  местами - Хабаровск: Отзыв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084" name="AutoShape 4" descr="Угольный разрез «Кузнецкий Южный» на долгие годы обеспечит Кузбасс рабочими  местами - Хабаровск: Отзыв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6" name="Picture 6" descr="Угольный разрез «Кузнецкий Южный» на долгие годы обеспечит Кузбасс рабочими  местами - Хабаровск: Отзывы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81317" y="3816151"/>
            <a:ext cx="2918302" cy="194421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281317" y="5688359"/>
            <a:ext cx="2714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Разрез Кузнецкий Южный</a:t>
            </a:r>
          </a:p>
        </p:txBody>
      </p:sp>
    </p:spTree>
    <p:extLst>
      <p:ext uri="{BB962C8B-B14F-4D97-AF65-F5344CB8AC3E}">
        <p14:creationId xmlns:p14="http://schemas.microsoft.com/office/powerpoint/2010/main" val="41976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Рабочая сила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8469" y="2015951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плата, тыс. рублей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2565" y="1511895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79,2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8909" y="2015951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Продолжительность жизни, лет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3005" y="1511895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74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09309" y="2015951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населения, тыс. человек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01397" y="1511895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41,2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477" y="3600127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в трудоспособном возрасте, тыс. человек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2588" y="3111708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22,7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8909" y="3600127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старше трудоспособного возраста, тыс. человек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73005" y="3024063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10,7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01397" y="3024063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7,8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1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445" y="1079847"/>
            <a:ext cx="1368152" cy="96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445" y="2808039"/>
            <a:ext cx="1463101" cy="76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0917" y="935831"/>
            <a:ext cx="1083669" cy="108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64893" y="2597145"/>
            <a:ext cx="1224706" cy="110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81317" y="1079847"/>
            <a:ext cx="1021062" cy="10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09309" y="2664023"/>
            <a:ext cx="1037110" cy="103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grayscl/>
          </a:blip>
          <a:srcRect/>
          <a:stretch>
            <a:fillRect/>
          </a:stretch>
        </p:blipFill>
        <p:spPr bwMode="auto">
          <a:xfrm>
            <a:off x="0" y="4533079"/>
            <a:ext cx="11522075" cy="19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7705253" y="3801925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моложе трудоспособного возраста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20477" y="1367879"/>
            <a:ext cx="10490926" cy="5478399"/>
          </a:xfrm>
          <a:prstGeom prst="rect">
            <a:avLst/>
          </a:prstGeom>
          <a:noFill/>
        </p:spPr>
        <p:txBody>
          <a:bodyPr wrap="square" lIns="91413" tIns="45708" rIns="91413" bIns="45708" rtlCol="0">
            <a:spAutoFit/>
          </a:bodyPr>
          <a:lstStyle/>
          <a:p>
            <a:pPr marL="6350" indent="350838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беспроцентного займа на сумму до 250 млн рублей от НО «Фонд развития моногородов»;</a:t>
            </a:r>
          </a:p>
          <a:p>
            <a:pPr marL="6350" indent="350838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расходной части на строительство инфраструктурных объектов;</a:t>
            </a:r>
          </a:p>
          <a:p>
            <a:pPr marL="6350" indent="350838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кредитной продукции от АО «Корпорация МСП»;</a:t>
            </a:r>
          </a:p>
          <a:p>
            <a:pPr marL="6350" indent="350838" algn="just">
              <a:buFont typeface="+mj-lt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муниципальной программы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малого и среднего предпринимательства в Мысковском городском округе на 2024-2026 годы» предоставляется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малого и среднего предпринимательства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самозанятым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гражданам в размере 900 тысяч рублей.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indent="350838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период 2022 - 2025 гг. снижена сумма земельного налога на 50% организациям, которые осуществляют деятельность в области информационных технологий.</a:t>
            </a:r>
          </a:p>
          <a:p>
            <a:pPr marL="6350" indent="350838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информационная и организационная работа с субъектами малого бизнеса.</a:t>
            </a:r>
          </a:p>
          <a:p>
            <a:pPr marL="6350" indent="350838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Перечень муниципального имущества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Мысковского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в количестве 17 объектов.</a:t>
            </a:r>
          </a:p>
          <a:p>
            <a:pPr marL="6350" indent="350838" algn="just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Оказываются муниципальные услуги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сферах градостроительства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земельных правоотношений.</a:t>
            </a:r>
          </a:p>
          <a:p>
            <a:pPr marL="457063" indent="-457063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40" y="143750"/>
            <a:ext cx="1473233" cy="109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Поддержка инвестиционной деятельности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708" y="701138"/>
            <a:ext cx="8648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 моногорода Мыски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7874" y="1227307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65188" y="590438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7785" y="2491798"/>
            <a:ext cx="108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i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</a:t>
            </a:r>
          </a:p>
          <a:p>
            <a:r>
              <a:rPr lang="ru-RU" sz="1800" b="1" i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Мысковского городского округа </a:t>
            </a:r>
          </a:p>
          <a:p>
            <a:r>
              <a:rPr lang="ru-RU" sz="1800" b="1" i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экономике и промышленности</a:t>
            </a:r>
            <a:r>
              <a:rPr lang="ru-RU" sz="1800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</a:p>
          <a:p>
            <a:endParaRPr lang="ru-RU" sz="1800" dirty="0">
              <a:solidFill>
                <a:srgbClr val="3B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</a:t>
            </a:r>
          </a:p>
          <a:p>
            <a:endParaRPr lang="ru-RU" sz="1800" dirty="0">
              <a:solidFill>
                <a:srgbClr val="3B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dirty="0">
              <a:solidFill>
                <a:srgbClr val="3B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</a:t>
            </a:r>
            <a:r>
              <a:rPr lang="ru-RU" sz="1800" b="1" i="1" dirty="0" err="1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Кондакова</a:t>
            </a:r>
            <a:r>
              <a:rPr lang="ru-RU" sz="1800" b="1" i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Татьяна Викторовна</a:t>
            </a:r>
            <a:endParaRPr lang="ru-RU" sz="1800" b="1" i="1" dirty="0">
              <a:solidFill>
                <a:srgbClr val="3B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1099" y="5059741"/>
            <a:ext cx="7758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800" b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ел. +7 (38474) 2-20-82;</a:t>
            </a:r>
          </a:p>
          <a:p>
            <a:r>
              <a:rPr lang="ru-RU" sz="1800" b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эл. почта: </a:t>
            </a:r>
            <a:r>
              <a:rPr lang="en-US" sz="1800" b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priemnaya4</a:t>
            </a:r>
            <a:r>
              <a:rPr lang="ru-RU" sz="1800" b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800" b="1" dirty="0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800" b="1" dirty="0" err="1" smtClean="0">
                <a:solidFill>
                  <a:srgbClr val="3B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mail.ru</a:t>
            </a:r>
            <a:endParaRPr lang="ru-RU" sz="1800" b="1" dirty="0">
              <a:solidFill>
                <a:srgbClr val="3B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8" name="Picture 2" descr="Aponk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957" y="1399150"/>
            <a:ext cx="2520280" cy="2995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060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фото\IMG_0552.jpg"/>
          <p:cNvPicPr>
            <a:picLocks noChangeAspect="1" noChangeArrowheads="1"/>
          </p:cNvPicPr>
          <p:nvPr/>
        </p:nvPicPr>
        <p:blipFill rotWithShape="1">
          <a:blip r:embed="rId3" cstate="print"/>
          <a:srcRect t="20132" b="14065"/>
          <a:stretch/>
        </p:blipFill>
        <p:spPr bwMode="auto">
          <a:xfrm>
            <a:off x="378695" y="1439889"/>
            <a:ext cx="10773080" cy="4824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7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653" y="2058"/>
            <a:ext cx="9512422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8158" y="3271206"/>
            <a:ext cx="523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3B4555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3600" dirty="0">
              <a:solidFill>
                <a:srgbClr val="3B4555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s://myskiadmin.ru/static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685" y="647799"/>
            <a:ext cx="864096" cy="954736"/>
          </a:xfrm>
          <a:prstGeom prst="rect">
            <a:avLst/>
          </a:prstGeom>
          <a:noFill/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501" y="431775"/>
            <a:ext cx="139497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4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" y="0"/>
            <a:ext cx="11522075" cy="633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4453" y="215751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Причины инвестировать в </a:t>
            </a:r>
            <a:r>
              <a:rPr lang="ru-RU" sz="32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городской округ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504453" y="1114619"/>
            <a:ext cx="2448272" cy="119233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Выгодное географическое положение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ашивка 5"/>
          <p:cNvSpPr/>
          <p:nvPr/>
        </p:nvSpPr>
        <p:spPr>
          <a:xfrm>
            <a:off x="2808709" y="1114619"/>
            <a:ext cx="2808312" cy="119233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Потенциал развития города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5617021" y="1114619"/>
            <a:ext cx="2808312" cy="124417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Поддержка предпринимательской деятельности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8353325" y="1114619"/>
            <a:ext cx="2808312" cy="1244176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Многоотраслевые виды предпринимательской деятельности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453" y="4104183"/>
            <a:ext cx="10805716" cy="1785104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defTabSz="928688">
              <a:tabLst>
                <a:tab pos="5645150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79 267 рублей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средняя заработная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плата;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4 519 081 тыс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рублей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инвестиций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основной капитал (за 9 месяцев 2024г.); 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0,4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уровень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регистрируемой безработицы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41,2 тыс. человек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населения;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Поддержка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коренного населения -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шорцев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29" y="4898989"/>
            <a:ext cx="2010262" cy="138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sp>
        <p:nvSpPr>
          <p:cNvPr id="13" name="Пятиугольник 12"/>
          <p:cNvSpPr/>
          <p:nvPr/>
        </p:nvSpPr>
        <p:spPr>
          <a:xfrm>
            <a:off x="474625" y="2382831"/>
            <a:ext cx="2630500" cy="142876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Высочайший ресурсный потенциал в сфере туризма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2961109" y="2382831"/>
            <a:ext cx="2942804" cy="142876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Обеспеченность и доступность энергетических ресурсов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5546723" y="2454269"/>
            <a:ext cx="3143272" cy="1357322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и телекоммуникационной инфраструктуры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8189929" y="2454269"/>
            <a:ext cx="3214710" cy="1357322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канала прямой связи инвесторов с администрацией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7021" y="4752255"/>
            <a:ext cx="579612" cy="5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Стратегия развития до 2035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445" y="93583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Основная цель Стратегии заключается в обеспечении устойчивого развития Мысковского городского округа в рамках реализации Стратегии развития Кемеровской области до 2035 года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125" y="1079847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Приоритетные направления развития: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5133" y="1511895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Промышленность;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Экология;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ЖКХ и дорожное хозяйство;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Туризм;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Социальная сфера;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Строительство;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Благоустройство;</a:t>
            </a:r>
          </a:p>
          <a:p>
            <a:pPr marL="457200" indent="-457200"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Малый бизнес.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6461" y="2231975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Основные показатели развития Мысковского городского округа</a:t>
            </a:r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437" y="3960167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Индекс промышленного производства,  в % к уровню предыдущего года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 rot="16200000">
            <a:off x="612465" y="3132075"/>
            <a:ext cx="504056" cy="720080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104,1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 rot="16200000">
            <a:off x="1368549" y="3096071"/>
            <a:ext cx="648072" cy="64807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103,6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 rot="16200000">
            <a:off x="2088629" y="3024063"/>
            <a:ext cx="792088" cy="648072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170</a:t>
            </a:r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461" y="3744143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2024г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0557" y="3744143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2025г.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32645" y="3744143"/>
            <a:ext cx="7200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2035г.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0797" y="4104183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Среднегодовая численность населения, тыс. человек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797" y="381615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2024г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4893" y="381615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2025г.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73005" y="381615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2035г.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893" y="2952055"/>
            <a:ext cx="534119" cy="48605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97" y="2952055"/>
            <a:ext cx="534119" cy="486057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8989" y="2808039"/>
            <a:ext cx="958838" cy="63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2805" y="3024063"/>
            <a:ext cx="507605" cy="50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3600797" y="345611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41,2</a:t>
            </a: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64893" y="3456111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40,5</a:t>
            </a: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73005" y="3456111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40,3</a:t>
            </a: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6421" y="5688359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Ожидаемая продолжительность жизни, лет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4453" y="547233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2022г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68549" y="547233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2024г.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04653" y="547233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2035г.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4453" y="511229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69</a:t>
            </a: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68549" y="511229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74</a:t>
            </a: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32645" y="511229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endParaRPr lang="ru-RU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477" y="4968279"/>
            <a:ext cx="275388" cy="22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12565" y="4896271"/>
            <a:ext cx="380242" cy="30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4653" y="4824263"/>
            <a:ext cx="452250" cy="36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" name="Прямая соединительная линия 39"/>
          <p:cNvCxnSpPr/>
          <p:nvPr/>
        </p:nvCxnSpPr>
        <p:spPr>
          <a:xfrm>
            <a:off x="288429" y="4752255"/>
            <a:ext cx="2808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3096741" y="2952055"/>
            <a:ext cx="0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288429" y="2952055"/>
            <a:ext cx="2808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288429" y="2952055"/>
            <a:ext cx="0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096741" y="4752255"/>
            <a:ext cx="0" cy="151216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>
            <a:off x="288429" y="6264423"/>
            <a:ext cx="2808312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288429" y="4752255"/>
            <a:ext cx="0" cy="151216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3096741" y="2952055"/>
            <a:ext cx="338437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6481117" y="2952055"/>
            <a:ext cx="0" cy="1800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096741" y="4752255"/>
            <a:ext cx="338437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024733" y="5760367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Численность работников Мысковского городского округа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456781" y="5544343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2023г.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464893" y="5544343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2024г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617021" y="5544343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2035г.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8789" y="4824263"/>
            <a:ext cx="435596" cy="43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64893" y="4824263"/>
            <a:ext cx="5040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3600797" y="5328319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258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36901" y="5328319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697</a:t>
            </a:r>
            <a:endParaRPr lang="ru-RU" sz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761037" y="5328319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10 500</a:t>
            </a:r>
          </a:p>
        </p:txBody>
      </p:sp>
      <p:cxnSp>
        <p:nvCxnSpPr>
          <p:cNvPr id="72" name="Прямая соединительная линия 71"/>
          <p:cNvCxnSpPr/>
          <p:nvPr/>
        </p:nvCxnSpPr>
        <p:spPr>
          <a:xfrm>
            <a:off x="6481117" y="4752255"/>
            <a:ext cx="0" cy="151216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3096741" y="6264423"/>
            <a:ext cx="338437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553125" y="5400327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Объем инвестиций в основной капитал, млн. рублей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641357" y="5184303"/>
            <a:ext cx="7200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2035г.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633245" y="5184303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2025г.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625133" y="5184303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2023г.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3125" y="4176191"/>
            <a:ext cx="752601" cy="75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89229" y="4032175"/>
            <a:ext cx="968625" cy="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69349" y="3960167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Box 83"/>
          <p:cNvSpPr txBox="1"/>
          <p:nvPr/>
        </p:nvSpPr>
        <p:spPr>
          <a:xfrm>
            <a:off x="6569385" y="4885523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9 260,8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544977" y="4896271"/>
            <a:ext cx="8083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10 997,6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546122" y="4896271"/>
            <a:ext cx="8153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12 000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6481117" y="4104183"/>
            <a:ext cx="31683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9649469" y="4104183"/>
            <a:ext cx="0" cy="18722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flipH="1">
            <a:off x="6481117" y="5976391"/>
            <a:ext cx="31683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Рисунок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3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Прямая соединительная линия 18"/>
          <p:cNvCxnSpPr/>
          <p:nvPr/>
        </p:nvCxnSpPr>
        <p:spPr>
          <a:xfrm>
            <a:off x="9217421" y="2231975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880717" y="2231975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833045" y="2015951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инфраструктура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16821" y="1007839"/>
            <a:ext cx="4104456" cy="10081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инвестиционных площадок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24533" y="2520007"/>
            <a:ext cx="2952328" cy="17916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 объекты торговли и прочей коммерческой деятельности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36901" y="2736031"/>
            <a:ext cx="2952328" cy="100811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 спортивные объекты, туризм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741271" y="2616546"/>
            <a:ext cx="2952328" cy="279178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 жилищное строительство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 строительство промышленных объектов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880717" y="2231975"/>
            <a:ext cx="6336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68749" y="3960167"/>
            <a:ext cx="5544616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Преимущества площадок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6541" y="460823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Налоговые льготы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469" y="4392215"/>
            <a:ext cx="579612" cy="5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296541" y="518430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Выделенные земельные участки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461" y="5184303"/>
            <a:ext cx="678542" cy="61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968949" y="460823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Инфраструктура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885" y="4536231"/>
            <a:ext cx="515888" cy="51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968949" y="518430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Трудовые ресурсы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2885" y="5184303"/>
            <a:ext cx="576064" cy="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8353325" y="531178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Выгодное местоположение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9863" y="5454665"/>
            <a:ext cx="536577" cy="53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23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1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1007839"/>
            <a:ext cx="604867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западнее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промплощадки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ТУ ГРЭС восточнее реки "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Черемза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"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промышленных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обьектов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42 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территория промышленной 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сети водоснабжения,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myskiadmin.ru/media/texteditor/2022/05/20/image_DnPrM7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9149" y="1295871"/>
            <a:ext cx="4032448" cy="4636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2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1007839"/>
            <a:ext cx="576064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в районе земельного участка с кадастровым №42:29:0103013:3336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промышленных объектов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7,5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промышленная зона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anose="02020603050405020304" pitchFamily="18" charset="0"/>
                <a:cs typeface="Times New Roman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сети водоснабжения,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теплоснабжения,</a:t>
            </a: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myskiadmin.ru/media/texteditor/2022/05/20/image_jpnpHn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5133" y="1511894"/>
            <a:ext cx="4032448" cy="4545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445" y="233328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Инвестиционная площадка 3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453" y="1007839"/>
            <a:ext cx="57606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Земельный участок для проектирования и застройки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Местоположение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г. Мыски,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б-р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Юбилейный, земельный участок 3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Варианты использования земельного участка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под размещение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ФОКа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 бассейном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Собственник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Мысковский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городской округ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Форма собственности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муниципальная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Наличие обременений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нет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0,904 га.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Соответствие функциональному и градостроительному зонированию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общественная зона спортивного назначения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Возможность подключения к инженерным коммуникациям: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сети водоснабжения, теплоснабжения, электрические сети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9" y="8"/>
            <a:ext cx="620370" cy="1007832"/>
          </a:xfrm>
          <a:prstGeom prst="rect">
            <a:avLst/>
          </a:prstGeom>
        </p:spPr>
      </p:pic>
      <p:pic>
        <p:nvPicPr>
          <p:cNvPr id="7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524" y="143745"/>
            <a:ext cx="1368151" cy="10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7101" y="1727919"/>
            <a:ext cx="4881845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5104</TotalTime>
  <Words>2018</Words>
  <Application>Microsoft Office PowerPoint</Application>
  <PresentationFormat>Произвольный</PresentationFormat>
  <Paragraphs>402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Futura PT Book</vt:lpstr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Учёт</cp:lastModifiedBy>
  <cp:revision>459</cp:revision>
  <cp:lastPrinted>2019-04-12T01:55:31Z</cp:lastPrinted>
  <dcterms:created xsi:type="dcterms:W3CDTF">2018-10-19T07:56:24Z</dcterms:created>
  <dcterms:modified xsi:type="dcterms:W3CDTF">2025-01-13T04:06:58Z</dcterms:modified>
</cp:coreProperties>
</file>